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2.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6"/>
  </p:notesMasterIdLst>
  <p:handoutMasterIdLst>
    <p:handoutMasterId r:id="rId27"/>
  </p:handoutMasterIdLst>
  <p:sldIdLst>
    <p:sldId id="292" r:id="rId2"/>
    <p:sldId id="317" r:id="rId3"/>
    <p:sldId id="321" r:id="rId4"/>
    <p:sldId id="295" r:id="rId5"/>
    <p:sldId id="294" r:id="rId6"/>
    <p:sldId id="296" r:id="rId7"/>
    <p:sldId id="297" r:id="rId8"/>
    <p:sldId id="298" r:id="rId9"/>
    <p:sldId id="318" r:id="rId10"/>
    <p:sldId id="299" r:id="rId11"/>
    <p:sldId id="300" r:id="rId12"/>
    <p:sldId id="301" r:id="rId13"/>
    <p:sldId id="302" r:id="rId14"/>
    <p:sldId id="319" r:id="rId15"/>
    <p:sldId id="303" r:id="rId16"/>
    <p:sldId id="304" r:id="rId17"/>
    <p:sldId id="305" r:id="rId18"/>
    <p:sldId id="306" r:id="rId19"/>
    <p:sldId id="307" r:id="rId20"/>
    <p:sldId id="323" r:id="rId21"/>
    <p:sldId id="308" r:id="rId22"/>
    <p:sldId id="309" r:id="rId23"/>
    <p:sldId id="310" r:id="rId24"/>
    <p:sldId id="324"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4735F7-9C6F-8247-9038-CEDE505B4526}" type="datetimeFigureOut">
              <a:rPr lang="en-US" smtClean="0"/>
              <a:pPr/>
              <a:t>9/19/2016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238B40-96D5-C64B-83AB-BC2E9EF38137}" type="slidenum">
              <a:rPr lang="en-US" smtClean="0"/>
              <a:pPr/>
              <a:t>‹#›</a:t>
            </a:fld>
            <a:endParaRPr lang="en-US"/>
          </a:p>
        </p:txBody>
      </p:sp>
    </p:spTree>
    <p:extLst>
      <p:ext uri="{BB962C8B-B14F-4D97-AF65-F5344CB8AC3E}">
        <p14:creationId xmlns:p14="http://schemas.microsoft.com/office/powerpoint/2010/main" val="2105193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7DA9CD-5575-9B46-B6A2-DFF2AD4C91D1}" type="datetimeFigureOut">
              <a:rPr lang="en-US" smtClean="0"/>
              <a:pPr/>
              <a:t>9/19/2016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9C3610-77EE-7B4E-B7CC-D8D8F6F259E8}" type="slidenum">
              <a:rPr lang="en-US" smtClean="0"/>
              <a:pPr/>
              <a:t>‹#›</a:t>
            </a:fld>
            <a:endParaRPr lang="en-US"/>
          </a:p>
        </p:txBody>
      </p:sp>
    </p:spTree>
    <p:extLst>
      <p:ext uri="{BB962C8B-B14F-4D97-AF65-F5344CB8AC3E}">
        <p14:creationId xmlns:p14="http://schemas.microsoft.com/office/powerpoint/2010/main" val="15340577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Mea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want</a:t>
            </a:r>
            <a:r>
              <a:rPr lang="en-US" baseline="0" dirty="0" smtClean="0"/>
              <a:t> to know what’s going on in the world? But we can’t always count every thing that’s out there. So instead we take a sample </a:t>
            </a:r>
            <a:r>
              <a:rPr lang="en-US" baseline="0" dirty="0" err="1" smtClean="0"/>
              <a:t>popultation</a:t>
            </a:r>
            <a:r>
              <a:rPr lang="en-US" baseline="0" dirty="0" smtClean="0"/>
              <a:t> and use it to represent the entire population</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2</a:t>
            </a:fld>
            <a:endParaRPr lang="en-US"/>
          </a:p>
        </p:txBody>
      </p:sp>
    </p:spTree>
    <p:extLst>
      <p:ext uri="{BB962C8B-B14F-4D97-AF65-F5344CB8AC3E}">
        <p14:creationId xmlns:p14="http://schemas.microsoft.com/office/powerpoint/2010/main" val="208608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 = our value</a:t>
            </a:r>
            <a:r>
              <a:rPr lang="en-US" baseline="0" dirty="0" smtClean="0"/>
              <a:t> in question, u = mean, o = SD. Yes, if we were given x in this problem, we’d already know the answer, but our mean is not always 0</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11</a:t>
            </a:fld>
            <a:endParaRPr lang="en-US"/>
          </a:p>
        </p:txBody>
      </p:sp>
    </p:spTree>
    <p:extLst>
      <p:ext uri="{BB962C8B-B14F-4D97-AF65-F5344CB8AC3E}">
        <p14:creationId xmlns:p14="http://schemas.microsoft.com/office/powerpoint/2010/main" val="901647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Resource Manger obtain</a:t>
            </a:r>
            <a:r>
              <a:rPr lang="en-US" baseline="0" dirty="0" smtClean="0"/>
              <a:t> worksheet! </a:t>
            </a:r>
            <a:r>
              <a:rPr lang="en-US" dirty="0" smtClean="0"/>
              <a:t>On their classwork page. Both of these are above mean</a:t>
            </a:r>
            <a:r>
              <a:rPr lang="en-US" baseline="0" dirty="0" smtClean="0"/>
              <a:t> score. But we can’t determine how much. Have students do a) and b) from number 1 using the formula.</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12</a:t>
            </a:fld>
            <a:endParaRPr lang="en-US"/>
          </a:p>
        </p:txBody>
      </p:sp>
    </p:spTree>
    <p:extLst>
      <p:ext uri="{BB962C8B-B14F-4D97-AF65-F5344CB8AC3E}">
        <p14:creationId xmlns:p14="http://schemas.microsoft.com/office/powerpoint/2010/main" val="1993096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draw a normal </a:t>
            </a:r>
            <a:r>
              <a:rPr lang="en-US" dirty="0" err="1" smtClean="0"/>
              <a:t>dist</a:t>
            </a:r>
            <a:r>
              <a:rPr lang="en-US" dirty="0" smtClean="0"/>
              <a:t> curve</a:t>
            </a:r>
            <a:r>
              <a:rPr lang="en-US" baseline="0" dirty="0" smtClean="0"/>
              <a:t> and color in. 68% of your sample will be within these values.</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16</a:t>
            </a:fld>
            <a:endParaRPr lang="en-US"/>
          </a:p>
        </p:txBody>
      </p:sp>
    </p:spTree>
    <p:extLst>
      <p:ext uri="{BB962C8B-B14F-4D97-AF65-F5344CB8AC3E}">
        <p14:creationId xmlns:p14="http://schemas.microsoft.com/office/powerpoint/2010/main" val="2728702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extend your bounds, 95% are included.</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17</a:t>
            </a:fld>
            <a:endParaRPr lang="en-US"/>
          </a:p>
        </p:txBody>
      </p:sp>
    </p:spTree>
    <p:extLst>
      <p:ext uri="{BB962C8B-B14F-4D97-AF65-F5344CB8AC3E}">
        <p14:creationId xmlns:p14="http://schemas.microsoft.com/office/powerpoint/2010/main" val="1111498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Almost ALL data is within three SDs</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18</a:t>
            </a:fld>
            <a:endParaRPr lang="en-US"/>
          </a:p>
        </p:txBody>
      </p:sp>
    </p:spTree>
    <p:extLst>
      <p:ext uri="{BB962C8B-B14F-4D97-AF65-F5344CB8AC3E}">
        <p14:creationId xmlns:p14="http://schemas.microsoft.com/office/powerpoint/2010/main" val="3841101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a:solidFill>
                  <a:prstClr val="black"/>
                </a:solidFill>
                <a:latin typeface="Calibri"/>
              </a:rPr>
              <a:pPr/>
              <a:t>3</a:t>
            </a:fld>
            <a:endParaRPr lang="en-US">
              <a:solidFill>
                <a:prstClr val="black"/>
              </a:solidFill>
              <a:latin typeface="Calibri"/>
            </a:endParaRPr>
          </a:p>
        </p:txBody>
      </p:sp>
    </p:spTree>
    <p:extLst>
      <p:ext uri="{BB962C8B-B14F-4D97-AF65-F5344CB8AC3E}">
        <p14:creationId xmlns:p14="http://schemas.microsoft.com/office/powerpoint/2010/main" val="705922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difference between a statistic and a parameter is that statistics describe a </a:t>
            </a:r>
            <a:r>
              <a:rPr lang="en-US" sz="1200" b="1" kern="1200" dirty="0" smtClean="0">
                <a:solidFill>
                  <a:schemeClr val="tx1"/>
                </a:solidFill>
                <a:effectLst/>
                <a:latin typeface="+mn-lt"/>
                <a:ea typeface="+mn-ea"/>
                <a:cs typeface="+mn-cs"/>
              </a:rPr>
              <a:t>sample</a:t>
            </a:r>
            <a:r>
              <a:rPr lang="en-US" sz="1200" kern="1200" dirty="0" smtClean="0">
                <a:solidFill>
                  <a:schemeClr val="tx1"/>
                </a:solidFill>
                <a:effectLst/>
                <a:latin typeface="+mn-lt"/>
                <a:ea typeface="+mn-ea"/>
                <a:cs typeface="+mn-cs"/>
              </a:rPr>
              <a:t>. A parameter describes an entire </a:t>
            </a:r>
            <a:r>
              <a:rPr lang="en-US" sz="1200" b="1" kern="1200" dirty="0" smtClean="0">
                <a:solidFill>
                  <a:schemeClr val="tx1"/>
                </a:solidFill>
                <a:effectLst/>
                <a:latin typeface="+mn-lt"/>
                <a:ea typeface="+mn-ea"/>
                <a:cs typeface="+mn-cs"/>
              </a:rPr>
              <a:t>population</a:t>
            </a:r>
            <a:r>
              <a:rPr lang="en-US" sz="1200" kern="1200" dirty="0" smtClean="0">
                <a:solidFill>
                  <a:schemeClr val="tx1"/>
                </a:solidFill>
                <a:effectLst/>
                <a:latin typeface="+mn-lt"/>
                <a:ea typeface="+mn-ea"/>
                <a:cs typeface="+mn-cs"/>
              </a:rPr>
              <a:t>. Remember: P = P, S</a:t>
            </a:r>
            <a:r>
              <a:rPr lang="en-US" sz="1200" kern="1200" baseline="0" dirty="0" smtClean="0">
                <a:solidFill>
                  <a:schemeClr val="tx1"/>
                </a:solidFill>
                <a:effectLst/>
                <a:latin typeface="+mn-lt"/>
                <a:ea typeface="+mn-ea"/>
                <a:cs typeface="+mn-cs"/>
              </a:rPr>
              <a:t> = 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will be focusing</a:t>
            </a:r>
            <a:r>
              <a:rPr lang="en-US" baseline="0" dirty="0" smtClean="0"/>
              <a:t> today on using the mean and the standard deviation. What do these things mean?</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Mean = the value obtained by dividing the sum of several quantities by their number; an average.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Standard Deviation = The </a:t>
            </a:r>
            <a:r>
              <a:rPr lang="en-US" sz="1200" b="1" kern="1200" dirty="0" smtClean="0">
                <a:solidFill>
                  <a:schemeClr val="tx1"/>
                </a:solidFill>
                <a:effectLst/>
                <a:latin typeface="+mn-lt"/>
                <a:ea typeface="+mn-ea"/>
                <a:cs typeface="+mn-cs"/>
              </a:rPr>
              <a:t>standard deviation</a:t>
            </a:r>
            <a:r>
              <a:rPr lang="en-US" sz="1200" kern="1200" dirty="0" smtClean="0">
                <a:solidFill>
                  <a:schemeClr val="tx1"/>
                </a:solidFill>
                <a:effectLst/>
                <a:latin typeface="+mn-lt"/>
                <a:ea typeface="+mn-ea"/>
                <a:cs typeface="+mn-cs"/>
              </a:rPr>
              <a:t> measures the amount of variation or dispersion from the average. A low standard deviation indicates that the data points tend to be very close to the </a:t>
            </a:r>
            <a:r>
              <a:rPr lang="en-US" sz="1200" u="none" strike="noStrike" kern="1200" dirty="0" smtClean="0">
                <a:solidFill>
                  <a:schemeClr val="tx1"/>
                </a:solidFill>
                <a:effectLst/>
                <a:latin typeface="+mn-lt"/>
                <a:ea typeface="+mn-ea"/>
                <a:cs typeface="+mn-cs"/>
                <a:hlinkClick r:id="rId3" tooltip="Mean"/>
              </a:rPr>
              <a:t>mean</a:t>
            </a:r>
            <a:r>
              <a:rPr lang="en-US" sz="1200" kern="1200" dirty="0" smtClean="0">
                <a:solidFill>
                  <a:schemeClr val="tx1"/>
                </a:solidFill>
                <a:effectLst/>
                <a:latin typeface="+mn-lt"/>
                <a:ea typeface="+mn-ea"/>
                <a:cs typeface="+mn-cs"/>
              </a:rPr>
              <a:t> (also called expected value); a high standard deviation indicates that the data points are spread out over a large range of values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4</a:t>
            </a:fld>
            <a:endParaRPr lang="en-US"/>
          </a:p>
        </p:txBody>
      </p:sp>
    </p:spTree>
    <p:extLst>
      <p:ext uri="{BB962C8B-B14F-4D97-AF65-F5344CB8AC3E}">
        <p14:creationId xmlns:p14="http://schemas.microsoft.com/office/powerpoint/2010/main" val="3331363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it</a:t>
            </a:r>
            <a:r>
              <a:rPr lang="en-US" baseline="0" dirty="0" smtClean="0"/>
              <a:t> mean to distribute things? In normal distribution, half of the items are above the average and half are below?</a:t>
            </a:r>
          </a:p>
          <a:p>
            <a:r>
              <a:rPr lang="en-US" baseline="0" dirty="0" smtClean="0"/>
              <a:t>No crazy outliers!</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5</a:t>
            </a:fld>
            <a:endParaRPr lang="en-US"/>
          </a:p>
        </p:txBody>
      </p:sp>
    </p:spTree>
    <p:extLst>
      <p:ext uri="{BB962C8B-B14F-4D97-AF65-F5344CB8AC3E}">
        <p14:creationId xmlns:p14="http://schemas.microsoft.com/office/powerpoint/2010/main" val="705922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notice about the shape of this curve? It’s bell shaped! All</a:t>
            </a:r>
            <a:r>
              <a:rPr lang="en-US" baseline="0" dirty="0" smtClean="0"/>
              <a:t> normal distributions will be bell shaped</a:t>
            </a:r>
          </a:p>
          <a:p>
            <a:r>
              <a:rPr lang="en-US" baseline="0" dirty="0" smtClean="0"/>
              <a:t>What is happening in this picture? The area under the curve represents the count of items at that value. What value has the most? The mean! Notice that it’s symmetric over the mean, there are the same about above and below.</a:t>
            </a:r>
          </a:p>
          <a:p>
            <a:r>
              <a:rPr lang="en-US" baseline="0" dirty="0" smtClean="0"/>
              <a:t>Here we are told the standard deviation is 1. Each integer is one standard deviation away. We will discuss this more as we go. At this time, we will not have to calculate the SD, we will always be told it.</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6</a:t>
            </a:fld>
            <a:endParaRPr lang="en-US"/>
          </a:p>
        </p:txBody>
      </p:sp>
    </p:spTree>
    <p:extLst>
      <p:ext uri="{BB962C8B-B14F-4D97-AF65-F5344CB8AC3E}">
        <p14:creationId xmlns:p14="http://schemas.microsoft.com/office/powerpoint/2010/main" val="255389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zombie score, though that’d be fun!</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7</a:t>
            </a:fld>
            <a:endParaRPr lang="en-US"/>
          </a:p>
        </p:txBody>
      </p:sp>
    </p:spTree>
    <p:extLst>
      <p:ext uri="{BB962C8B-B14F-4D97-AF65-F5344CB8AC3E}">
        <p14:creationId xmlns:p14="http://schemas.microsoft.com/office/powerpoint/2010/main" val="3229525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z score is the number of SD away from the mean. Our SD is 1, so 2 is </a:t>
            </a:r>
            <a:r>
              <a:rPr lang="en-US" dirty="0" smtClean="0"/>
              <a:t>2 SDs away. 2! We are two standard deviations away from the mean</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8</a:t>
            </a:fld>
            <a:endParaRPr lang="en-US"/>
          </a:p>
        </p:txBody>
      </p:sp>
    </p:spTree>
    <p:extLst>
      <p:ext uri="{BB962C8B-B14F-4D97-AF65-F5344CB8AC3E}">
        <p14:creationId xmlns:p14="http://schemas.microsoft.com/office/powerpoint/2010/main" val="2730280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Yes, the negative matters! This tells us it’s below the mean.</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9</a:t>
            </a:fld>
            <a:endParaRPr lang="en-US"/>
          </a:p>
        </p:txBody>
      </p:sp>
    </p:spTree>
    <p:extLst>
      <p:ext uri="{BB962C8B-B14F-4D97-AF65-F5344CB8AC3E}">
        <p14:creationId xmlns:p14="http://schemas.microsoft.com/office/powerpoint/2010/main" val="3102148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Hmmm… looks like -1.75? NEXT SLIDE!</a:t>
            </a:r>
            <a:endParaRPr lang="en-US" dirty="0"/>
          </a:p>
        </p:txBody>
      </p:sp>
      <p:sp>
        <p:nvSpPr>
          <p:cNvPr id="4" name="Slide Number Placeholder 3"/>
          <p:cNvSpPr>
            <a:spLocks noGrp="1"/>
          </p:cNvSpPr>
          <p:nvPr>
            <p:ph type="sldNum" sz="quarter" idx="10"/>
          </p:nvPr>
        </p:nvSpPr>
        <p:spPr/>
        <p:txBody>
          <a:bodyPr/>
          <a:lstStyle/>
          <a:p>
            <a:fld id="{D39C3610-77EE-7B4E-B7CC-D8D8F6F259E8}" type="slidenum">
              <a:rPr lang="en-US" smtClean="0"/>
              <a:pPr/>
              <a:t>10</a:t>
            </a:fld>
            <a:endParaRPr lang="en-US"/>
          </a:p>
        </p:txBody>
      </p:sp>
    </p:spTree>
    <p:extLst>
      <p:ext uri="{BB962C8B-B14F-4D97-AF65-F5344CB8AC3E}">
        <p14:creationId xmlns:p14="http://schemas.microsoft.com/office/powerpoint/2010/main" val="1827086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9520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0881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8814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8965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21456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8323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66897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00296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5915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3841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041EB-5B79-4A55-AEB4-7E4F1B0A720E}" type="datetimeFigureOut">
              <a:rPr lang="en-US" smtClean="0">
                <a:solidFill>
                  <a:prstClr val="black">
                    <a:tint val="75000"/>
                  </a:prstClr>
                </a:solidFill>
                <a:latin typeface="Calibri"/>
              </a:rPr>
              <a:pPr/>
              <a:t>9/19/2016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2CFA69D-4CC8-43C5-A2CE-4D90412B79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87139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F51041EB-5B79-4A55-AEB4-7E4F1B0A720E}" type="datetimeFigureOut">
              <a:rPr lang="en-US" smtClean="0">
                <a:solidFill>
                  <a:prstClr val="black">
                    <a:tint val="75000"/>
                  </a:prstClr>
                </a:solidFill>
                <a:latin typeface="Calibri"/>
              </a:rPr>
              <a:pPr defTabSz="914400"/>
              <a:t>9/19/2016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2CFA69D-4CC8-43C5-A2CE-4D90412B7928}"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spTree>
    <p:extLst>
      <p:ext uri="{BB962C8B-B14F-4D97-AF65-F5344CB8AC3E}">
        <p14:creationId xmlns:p14="http://schemas.microsoft.com/office/powerpoint/2010/main" val="11819706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2.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 y="1371601"/>
            <a:ext cx="9005454" cy="2286000"/>
          </a:xfrm>
        </p:spPr>
        <p:txBody>
          <a:bodyPr>
            <a:normAutofit/>
          </a:bodyPr>
          <a:lstStyle/>
          <a:p>
            <a:pPr>
              <a:tabLst>
                <a:tab pos="4122738" algn="l"/>
              </a:tabLst>
            </a:pPr>
            <a:r>
              <a:rPr lang="en-US" dirty="0" smtClean="0">
                <a:latin typeface="Arial Rounded MT Bold" pitchFamily="34" charset="0"/>
              </a:rPr>
              <a:t>3.5 z-scores &amp; the Empirical Rule</a:t>
            </a:r>
            <a:endParaRPr lang="en-US" dirty="0">
              <a:latin typeface="Arial Rounded MT Bold" pitchFamily="34" charset="0"/>
            </a:endParaRPr>
          </a:p>
        </p:txBody>
      </p:sp>
    </p:spTree>
    <p:extLst>
      <p:ext uri="{BB962C8B-B14F-4D97-AF65-F5344CB8AC3E}">
        <p14:creationId xmlns:p14="http://schemas.microsoft.com/office/powerpoint/2010/main" val="18464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r="54512"/>
          <a:stretch>
            <a:fillRect/>
          </a:stretch>
        </p:blipFill>
        <p:spPr bwMode="auto">
          <a:xfrm>
            <a:off x="381000" y="1052155"/>
            <a:ext cx="8305800" cy="4267200"/>
          </a:xfrm>
          <a:prstGeom prst="rect">
            <a:avLst/>
          </a:prstGeom>
          <a:noFill/>
          <a:ln w="9525">
            <a:noFill/>
            <a:miter lim="800000"/>
            <a:headEnd/>
            <a:tailEnd/>
          </a:ln>
        </p:spPr>
      </p:pic>
      <p:sp>
        <p:nvSpPr>
          <p:cNvPr id="6" name="Title 1"/>
          <p:cNvSpPr txBox="1">
            <a:spLocks/>
          </p:cNvSpPr>
          <p:nvPr/>
        </p:nvSpPr>
        <p:spPr>
          <a:xfrm>
            <a:off x="0" y="0"/>
            <a:ext cx="9144000" cy="1676400"/>
          </a:xfrm>
          <a:prstGeom prst="rect">
            <a:avLst/>
          </a:prstGeom>
        </p:spPr>
        <p:txBody>
          <a:bodyPr vert="horz" lIns="91440" tIns="45720" rIns="91440" bIns="45720" rtlCol="0" anchor="ctr">
            <a:noAutofit/>
          </a:bodyPr>
          <a:lstStyle/>
          <a:p>
            <a:pPr algn="ctr" defTabSz="914400">
              <a:spcBef>
                <a:spcPct val="0"/>
              </a:spcBef>
            </a:pPr>
            <a:r>
              <a:rPr lang="en-US" sz="4000" dirty="0">
                <a:solidFill>
                  <a:prstClr val="black"/>
                </a:solidFill>
                <a:latin typeface="Calibri"/>
                <a:cs typeface="Times New Roman" pitchFamily="18" charset="0"/>
              </a:rPr>
              <a:t>What is the z-score of the</a:t>
            </a:r>
          </a:p>
          <a:p>
            <a:pPr algn="ctr" defTabSz="914400">
              <a:spcBef>
                <a:spcPct val="0"/>
              </a:spcBef>
            </a:pPr>
            <a:r>
              <a:rPr lang="en-US" sz="4000" dirty="0">
                <a:solidFill>
                  <a:prstClr val="black"/>
                </a:solidFill>
                <a:latin typeface="Calibri"/>
                <a:cs typeface="Times New Roman" pitchFamily="18" charset="0"/>
              </a:rPr>
              <a:t> value indicated on the curve?</a:t>
            </a:r>
            <a:endParaRPr lang="en-US" sz="4000" dirty="0">
              <a:solidFill>
                <a:prstClr val="black"/>
              </a:solidFill>
              <a:latin typeface="Calibri"/>
            </a:endParaRPr>
          </a:p>
        </p:txBody>
      </p:sp>
      <p:sp>
        <p:nvSpPr>
          <p:cNvPr id="16" name="Up Arrow 15"/>
          <p:cNvSpPr/>
          <p:nvPr/>
        </p:nvSpPr>
        <p:spPr>
          <a:xfrm rot="10800000">
            <a:off x="2514600" y="3429000"/>
            <a:ext cx="762000" cy="1447800"/>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defTabSz="914400"/>
            <a:endParaRPr lang="en-US">
              <a:solidFill>
                <a:prstClr val="white"/>
              </a:solidFill>
              <a:latin typeface="Calibri"/>
            </a:endParaRPr>
          </a:p>
        </p:txBody>
      </p:sp>
      <p:sp>
        <p:nvSpPr>
          <p:cNvPr id="11" name="TextBox 10"/>
          <p:cNvSpPr txBox="1"/>
          <p:nvPr/>
        </p:nvSpPr>
        <p:spPr>
          <a:xfrm>
            <a:off x="533400" y="4963180"/>
            <a:ext cx="8001000" cy="523220"/>
          </a:xfrm>
          <a:prstGeom prst="rect">
            <a:avLst/>
          </a:prstGeom>
          <a:solidFill>
            <a:srgbClr val="AAD4DE"/>
          </a:solidFill>
        </p:spPr>
        <p:txBody>
          <a:bodyPr wrap="square" rtlCol="0">
            <a:spAutoFit/>
          </a:bodyPr>
          <a:lstStyle/>
          <a:p>
            <a:pPr defTabSz="914400"/>
            <a:r>
              <a:rPr lang="en-US" sz="2800" dirty="0">
                <a:solidFill>
                  <a:prstClr val="black"/>
                </a:solidFill>
                <a:latin typeface="Calibri"/>
              </a:rPr>
              <a:t>          -3         -2        -1          0          1          2          3</a:t>
            </a:r>
          </a:p>
        </p:txBody>
      </p:sp>
    </p:spTree>
    <p:extLst>
      <p:ext uri="{BB962C8B-B14F-4D97-AF65-F5344CB8AC3E}">
        <p14:creationId xmlns:p14="http://schemas.microsoft.com/office/powerpoint/2010/main" val="167497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12" name="Rectangle 11"/>
          <p:cNvSpPr/>
          <p:nvPr/>
        </p:nvSpPr>
        <p:spPr>
          <a:xfrm>
            <a:off x="2590800" y="1676400"/>
            <a:ext cx="4114800" cy="2133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defTabSz="914400"/>
            <a:endParaRPr lang="en-US">
              <a:solidFill>
                <a:prstClr val="black"/>
              </a:solidFill>
              <a:latin typeface="Calibri"/>
            </a:endParaRPr>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a:endParaRPr lang="en-US">
              <a:solidFill>
                <a:prstClr val="black"/>
              </a:solidFill>
              <a:latin typeface="Calibri"/>
            </a:endParaRPr>
          </a:p>
        </p:txBody>
      </p:sp>
      <p:sp>
        <p:nvSpPr>
          <p:cNvPr id="1028" name="Rectangle 4"/>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a:endParaRPr lang="en-US">
              <a:solidFill>
                <a:prstClr val="black"/>
              </a:solidFill>
              <a:latin typeface="Calibri"/>
            </a:endParaRPr>
          </a:p>
        </p:txBody>
      </p:sp>
      <p:sp>
        <p:nvSpPr>
          <p:cNvPr id="1029" name="Rectangle 5"/>
          <p:cNvSpPr>
            <a:spLocks noChangeArrowheads="1"/>
          </p:cNvSpPr>
          <p:nvPr/>
        </p:nvSpPr>
        <p:spPr bwMode="auto">
          <a:xfrm>
            <a:off x="0" y="12917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solidFill>
                <a:prstClr val="black"/>
              </a:solidFill>
              <a:latin typeface="Calibri"/>
            </a:endParaRPr>
          </a:p>
        </p:txBody>
      </p:sp>
      <p:sp>
        <p:nvSpPr>
          <p:cNvPr id="1031" name="Rectangle 7"/>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a:endParaRPr lang="en-US">
              <a:solidFill>
                <a:prstClr val="black"/>
              </a:solidFill>
              <a:latin typeface="Calibri"/>
            </a:endParaRPr>
          </a:p>
        </p:txBody>
      </p:sp>
      <p:pic>
        <p:nvPicPr>
          <p:cNvPr id="1030"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43200" y="1752600"/>
            <a:ext cx="3807151" cy="2057400"/>
          </a:xfrm>
          <a:prstGeom prst="rect">
            <a:avLst/>
          </a:prstGeom>
          <a:noFill/>
        </p:spPr>
      </p:pic>
      <p:sp>
        <p:nvSpPr>
          <p:cNvPr id="1032" name="Rectangle 8"/>
          <p:cNvSpPr>
            <a:spLocks noChangeArrowheads="1"/>
          </p:cNvSpPr>
          <p:nvPr/>
        </p:nvSpPr>
        <p:spPr bwMode="auto">
          <a:xfrm>
            <a:off x="0" y="12917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solidFill>
                <a:prstClr val="black"/>
              </a:solidFill>
              <a:latin typeface="Calibri"/>
            </a:endParaRPr>
          </a:p>
        </p:txBody>
      </p:sp>
      <p:sp>
        <p:nvSpPr>
          <p:cNvPr id="14" name="Rectangle 13"/>
          <p:cNvSpPr/>
          <p:nvPr/>
        </p:nvSpPr>
        <p:spPr>
          <a:xfrm>
            <a:off x="0" y="4267200"/>
            <a:ext cx="8915400" cy="707886"/>
          </a:xfrm>
          <a:prstGeom prst="rect">
            <a:avLst/>
          </a:prstGeom>
        </p:spPr>
        <p:txBody>
          <a:bodyPr wrap="square">
            <a:spAutoFit/>
          </a:bodyPr>
          <a:lstStyle/>
          <a:p>
            <a:pPr algn="ctr" defTabSz="914400"/>
            <a:r>
              <a:rPr lang="en-US" sz="4000" dirty="0">
                <a:solidFill>
                  <a:prstClr val="black"/>
                </a:solidFill>
                <a:latin typeface="Calibri"/>
                <a:cs typeface="Times New Roman" pitchFamily="18" charset="0"/>
              </a:rPr>
              <a:t>What is the meaning of a positive z-score? </a:t>
            </a:r>
          </a:p>
        </p:txBody>
      </p:sp>
      <p:sp>
        <p:nvSpPr>
          <p:cNvPr id="15" name="Rectangle 14"/>
          <p:cNvSpPr/>
          <p:nvPr/>
        </p:nvSpPr>
        <p:spPr>
          <a:xfrm>
            <a:off x="1219200" y="5105400"/>
            <a:ext cx="7162800" cy="707886"/>
          </a:xfrm>
          <a:prstGeom prst="rect">
            <a:avLst/>
          </a:prstGeom>
        </p:spPr>
        <p:txBody>
          <a:bodyPr wrap="square">
            <a:spAutoFit/>
          </a:bodyPr>
          <a:lstStyle/>
          <a:p>
            <a:pPr defTabSz="914400"/>
            <a:r>
              <a:rPr lang="en-US" sz="4000" dirty="0">
                <a:solidFill>
                  <a:prstClr val="black"/>
                </a:solidFill>
                <a:latin typeface="Calibri"/>
                <a:cs typeface="Times New Roman" pitchFamily="18" charset="0"/>
              </a:rPr>
              <a:t>What about a negative z-score?</a:t>
            </a:r>
            <a:endParaRPr lang="en-US" sz="4000" dirty="0">
              <a:solidFill>
                <a:prstClr val="black"/>
              </a:solidFill>
              <a:latin typeface="Calibri"/>
            </a:endParaRPr>
          </a:p>
        </p:txBody>
      </p:sp>
      <p:sp>
        <p:nvSpPr>
          <p:cNvPr id="11" name="Title 1"/>
          <p:cNvSpPr txBox="1">
            <a:spLocks/>
          </p:cNvSpPr>
          <p:nvPr/>
        </p:nvSpPr>
        <p:spPr>
          <a:xfrm>
            <a:off x="0" y="0"/>
            <a:ext cx="9144000" cy="1676400"/>
          </a:xfrm>
          <a:prstGeom prst="rect">
            <a:avLst/>
          </a:prstGeom>
        </p:spPr>
        <p:txBody>
          <a:bodyPr vert="horz" lIns="91440" tIns="45720" rIns="91440" bIns="45720" rtlCol="0" anchor="ctr">
            <a:noAutofit/>
          </a:bodyPr>
          <a:lstStyle/>
          <a:p>
            <a:pPr algn="ctr" defTabSz="914400">
              <a:spcBef>
                <a:spcPct val="0"/>
              </a:spcBef>
            </a:pPr>
            <a:r>
              <a:rPr lang="en-US" sz="4000" dirty="0">
                <a:solidFill>
                  <a:prstClr val="black"/>
                </a:solidFill>
                <a:latin typeface="Calibri"/>
                <a:cs typeface="Times New Roman" pitchFamily="18" charset="0"/>
              </a:rPr>
              <a:t>Instead of estimating, we </a:t>
            </a:r>
            <a:r>
              <a:rPr lang="en-US" sz="4000" dirty="0" smtClean="0">
                <a:solidFill>
                  <a:prstClr val="black"/>
                </a:solidFill>
                <a:latin typeface="Calibri"/>
                <a:cs typeface="Times New Roman" pitchFamily="18" charset="0"/>
              </a:rPr>
              <a:t>have a </a:t>
            </a:r>
            <a:r>
              <a:rPr lang="en-US" sz="4000" dirty="0">
                <a:solidFill>
                  <a:prstClr val="black"/>
                </a:solidFill>
                <a:latin typeface="Calibri"/>
                <a:cs typeface="Times New Roman" pitchFamily="18" charset="0"/>
              </a:rPr>
              <a:t>formula to help us find a </a:t>
            </a:r>
            <a:r>
              <a:rPr lang="en-US" sz="4000" i="1" u="sng" dirty="0">
                <a:solidFill>
                  <a:prstClr val="black"/>
                </a:solidFill>
                <a:latin typeface="Calibri"/>
                <a:cs typeface="Times New Roman" pitchFamily="18" charset="0"/>
              </a:rPr>
              <a:t>precise</a:t>
            </a:r>
            <a:r>
              <a:rPr lang="en-US" sz="4000" dirty="0">
                <a:solidFill>
                  <a:prstClr val="black"/>
                </a:solidFill>
                <a:latin typeface="Calibri"/>
                <a:cs typeface="Times New Roman" pitchFamily="18" charset="0"/>
              </a:rPr>
              <a:t> z-score:</a:t>
            </a:r>
            <a:endParaRPr lang="en-US" sz="4000" dirty="0">
              <a:solidFill>
                <a:prstClr val="black"/>
              </a:solidFill>
              <a:latin typeface="Calibri"/>
            </a:endParaRPr>
          </a:p>
        </p:txBody>
      </p:sp>
    </p:spTree>
    <p:extLst>
      <p:ext uri="{BB962C8B-B14F-4D97-AF65-F5344CB8AC3E}">
        <p14:creationId xmlns:p14="http://schemas.microsoft.com/office/powerpoint/2010/main" val="374866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0" y="0"/>
            <a:ext cx="9144000" cy="1828800"/>
          </a:xfrm>
          <a:prstGeom prst="rect">
            <a:avLst/>
          </a:prstGeom>
        </p:spPr>
        <p:txBody>
          <a:bodyPr vert="horz" lIns="91440" tIns="45720" rIns="91440" bIns="45720" rtlCol="0" anchor="ctr">
            <a:normAutofit/>
          </a:bodyPr>
          <a:lstStyle/>
          <a:p>
            <a:pPr algn="ctr" defTabSz="914400">
              <a:spcBef>
                <a:spcPct val="0"/>
              </a:spcBef>
              <a:defRPr/>
            </a:pPr>
            <a:r>
              <a:rPr lang="en-US" sz="4400" b="1" dirty="0" smtClean="0">
                <a:solidFill>
                  <a:prstClr val="black"/>
                </a:solidFill>
                <a:latin typeface="Calibri"/>
                <a:cs typeface="Times New Roman" pitchFamily="18" charset="0"/>
              </a:rPr>
              <a:t>Why? How do we use this?</a:t>
            </a:r>
            <a:endParaRPr lang="en-US" sz="4400" b="1" dirty="0">
              <a:solidFill>
                <a:prstClr val="black"/>
              </a:solidFill>
              <a:latin typeface="Calibri"/>
              <a:cs typeface="Times New Roman" pitchFamily="18" charset="0"/>
            </a:endParaRPr>
          </a:p>
          <a:p>
            <a:pPr defTabSz="914400">
              <a:spcBef>
                <a:spcPct val="0"/>
              </a:spcBef>
              <a:defRPr/>
            </a:pPr>
            <a:endParaRPr lang="en-US" sz="4400" dirty="0">
              <a:solidFill>
                <a:prstClr val="black"/>
              </a:solidFill>
              <a:latin typeface="Arial Rounded MT Bold" pitchFamily="34" charset="0"/>
            </a:endParaRPr>
          </a:p>
        </p:txBody>
      </p:sp>
      <p:sp>
        <p:nvSpPr>
          <p:cNvPr id="5" name="Title 1"/>
          <p:cNvSpPr txBox="1">
            <a:spLocks/>
          </p:cNvSpPr>
          <p:nvPr/>
        </p:nvSpPr>
        <p:spPr>
          <a:xfrm>
            <a:off x="457200" y="1524000"/>
            <a:ext cx="8229600" cy="5334000"/>
          </a:xfrm>
          <a:prstGeom prst="rect">
            <a:avLst/>
          </a:prstGeom>
        </p:spPr>
        <p:txBody>
          <a:bodyPr vert="horz" lIns="91440" tIns="45720" rIns="91440" bIns="45720" rtlCol="0" anchor="ctr">
            <a:normAutofit fontScale="25000" lnSpcReduction="20000"/>
          </a:bodyPr>
          <a:lstStyle/>
          <a:p>
            <a:pPr defTabSz="914400"/>
            <a:r>
              <a:rPr lang="en-US" sz="16000" dirty="0">
                <a:solidFill>
                  <a:prstClr val="black"/>
                </a:solidFill>
                <a:latin typeface="Calibri"/>
                <a:ea typeface="Calibri"/>
                <a:cs typeface="Times New Roman" pitchFamily="18" charset="0"/>
              </a:rPr>
              <a:t>The mean score on the SAT is 1500, with a standard deviation of 240.  The ACT, a different college entrance examination, has a mean score of 21 with a standard deviation of 6.</a:t>
            </a:r>
          </a:p>
          <a:p>
            <a:pPr defTabSz="914400"/>
            <a:endParaRPr lang="en-US" sz="16000" dirty="0">
              <a:solidFill>
                <a:prstClr val="black"/>
              </a:solidFill>
              <a:latin typeface="Calibri"/>
              <a:ea typeface="Calibri"/>
              <a:cs typeface="Times New Roman" pitchFamily="18" charset="0"/>
            </a:endParaRPr>
          </a:p>
          <a:p>
            <a:pPr defTabSz="914400"/>
            <a:r>
              <a:rPr lang="en-US" sz="16000" dirty="0">
                <a:solidFill>
                  <a:prstClr val="black"/>
                </a:solidFill>
                <a:latin typeface="Calibri"/>
                <a:cs typeface="Times New Roman" pitchFamily="18" charset="0"/>
              </a:rPr>
              <a:t>If Bobby scored 1740 on the SAT and  Kathy scored 30 on the ACT, who scored higher</a:t>
            </a:r>
            <a:r>
              <a:rPr lang="en-US" sz="16000" dirty="0" smtClean="0">
                <a:solidFill>
                  <a:prstClr val="black"/>
                </a:solidFill>
                <a:latin typeface="Calibri"/>
                <a:cs typeface="Times New Roman" pitchFamily="18" charset="0"/>
              </a:rPr>
              <a:t>? </a:t>
            </a:r>
          </a:p>
          <a:p>
            <a:pPr defTabSz="914400"/>
            <a:endParaRPr lang="en-US" sz="16000" dirty="0">
              <a:solidFill>
                <a:prstClr val="black"/>
              </a:solidFill>
              <a:latin typeface="Calibri"/>
              <a:cs typeface="Times New Roman" pitchFamily="18" charset="0"/>
            </a:endParaRPr>
          </a:p>
          <a:p>
            <a:pPr defTabSz="914400"/>
            <a:r>
              <a:rPr lang="en-US" sz="16000" dirty="0" smtClean="0">
                <a:solidFill>
                  <a:prstClr val="black"/>
                </a:solidFill>
                <a:latin typeface="Calibri"/>
                <a:cs typeface="Times New Roman" pitchFamily="18" charset="0"/>
              </a:rPr>
              <a:t>Let’s calculate their z-scores!</a:t>
            </a:r>
            <a:endParaRPr lang="en-US" sz="7300" dirty="0">
              <a:solidFill>
                <a:prstClr val="black"/>
              </a:solidFill>
              <a:latin typeface="Calibri"/>
              <a:ea typeface="Calibri"/>
            </a:endParaRPr>
          </a:p>
          <a:p>
            <a:pPr defTabSz="914400">
              <a:spcBef>
                <a:spcPct val="0"/>
              </a:spcBef>
            </a:pPr>
            <a:endParaRPr lang="en-US" sz="14400" dirty="0">
              <a:solidFill>
                <a:prstClr val="black"/>
              </a:solidFill>
              <a:latin typeface="Calibri"/>
            </a:endParaRPr>
          </a:p>
          <a:p>
            <a:pPr defTabSz="914400">
              <a:spcBef>
                <a:spcPct val="0"/>
              </a:spcBef>
            </a:pPr>
            <a:r>
              <a:rPr lang="en-US" sz="3800" dirty="0">
                <a:solidFill>
                  <a:prstClr val="black"/>
                </a:solidFill>
                <a:latin typeface="Calibri"/>
              </a:rPr>
              <a:t>	 </a:t>
            </a:r>
            <a:r>
              <a:rPr lang="en-US" sz="4400" dirty="0">
                <a:solidFill>
                  <a:prstClr val="black"/>
                </a:solidFill>
                <a:latin typeface="Calibri"/>
              </a:rPr>
              <a:t/>
            </a:r>
            <a:br>
              <a:rPr lang="en-US" sz="4400" dirty="0">
                <a:solidFill>
                  <a:prstClr val="black"/>
                </a:solidFill>
                <a:latin typeface="Calibri"/>
              </a:rPr>
            </a:br>
            <a:endParaRPr lang="en-US" sz="4400" dirty="0">
              <a:solidFill>
                <a:prstClr val="black"/>
              </a:solidFill>
              <a:latin typeface="Calibri"/>
            </a:endParaRPr>
          </a:p>
        </p:txBody>
      </p:sp>
    </p:spTree>
    <p:extLst>
      <p:ext uri="{BB962C8B-B14F-4D97-AF65-F5344CB8AC3E}">
        <p14:creationId xmlns:p14="http://schemas.microsoft.com/office/powerpoint/2010/main" val="304447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17" name="Rectangle 16"/>
          <p:cNvSpPr/>
          <p:nvPr/>
        </p:nvSpPr>
        <p:spPr>
          <a:xfrm>
            <a:off x="4572000" y="0"/>
            <a:ext cx="4572000" cy="2895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defTabSz="914400"/>
            <a:endParaRPr lang="en-US">
              <a:solidFill>
                <a:prstClr val="black"/>
              </a:solidFill>
              <a:latin typeface="Calibri"/>
            </a:endParaRPr>
          </a:p>
        </p:txBody>
      </p:sp>
      <p:sp>
        <p:nvSpPr>
          <p:cNvPr id="16" name="Rectangle 15"/>
          <p:cNvSpPr/>
          <p:nvPr/>
        </p:nvSpPr>
        <p:spPr>
          <a:xfrm>
            <a:off x="0" y="0"/>
            <a:ext cx="4572000" cy="2895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defTabSz="914400"/>
            <a:endParaRPr lang="en-US">
              <a:solidFill>
                <a:prstClr val="black"/>
              </a:solidFill>
              <a:latin typeface="Calibri"/>
            </a:endParaRPr>
          </a:p>
        </p:txBody>
      </p:sp>
      <p:sp>
        <p:nvSpPr>
          <p:cNvPr id="4" name="TextBox 3"/>
          <p:cNvSpPr txBox="1"/>
          <p:nvPr/>
        </p:nvSpPr>
        <p:spPr>
          <a:xfrm>
            <a:off x="0" y="0"/>
            <a:ext cx="2667000" cy="646331"/>
          </a:xfrm>
          <a:prstGeom prst="rect">
            <a:avLst/>
          </a:prstGeom>
          <a:noFill/>
        </p:spPr>
        <p:txBody>
          <a:bodyPr wrap="square" rtlCol="0">
            <a:spAutoFit/>
          </a:bodyPr>
          <a:lstStyle/>
          <a:p>
            <a:pPr defTabSz="914400"/>
            <a:r>
              <a:rPr lang="en-US" sz="3600" dirty="0">
                <a:solidFill>
                  <a:prstClr val="black"/>
                </a:solidFill>
                <a:latin typeface="Calibri"/>
              </a:rPr>
              <a:t>Bobby</a:t>
            </a:r>
          </a:p>
        </p:txBody>
      </p:sp>
      <p:sp>
        <p:nvSpPr>
          <p:cNvPr id="5" name="Rectangle 4"/>
          <p:cNvSpPr/>
          <p:nvPr/>
        </p:nvSpPr>
        <p:spPr>
          <a:xfrm>
            <a:off x="4724400" y="0"/>
            <a:ext cx="1905000" cy="646331"/>
          </a:xfrm>
          <a:prstGeom prst="rect">
            <a:avLst/>
          </a:prstGeom>
        </p:spPr>
        <p:txBody>
          <a:bodyPr wrap="square">
            <a:spAutoFit/>
          </a:bodyPr>
          <a:lstStyle/>
          <a:p>
            <a:pPr defTabSz="914400"/>
            <a:r>
              <a:rPr lang="en-US" sz="3600" dirty="0">
                <a:solidFill>
                  <a:prstClr val="black"/>
                </a:solidFill>
                <a:latin typeface="Calibri"/>
              </a:rPr>
              <a:t>Kathy</a:t>
            </a:r>
          </a:p>
        </p:txBody>
      </p:sp>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a:endParaRPr lang="en-US">
              <a:solidFill>
                <a:prstClr val="black"/>
              </a:solidFill>
              <a:latin typeface="Calibri"/>
            </a:endParaRPr>
          </a:p>
        </p:txBody>
      </p:sp>
      <p:pic>
        <p:nvPicPr>
          <p:cNvPr id="266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599" y="838200"/>
            <a:ext cx="3581401" cy="1187093"/>
          </a:xfrm>
          <a:prstGeom prst="rect">
            <a:avLst/>
          </a:prstGeom>
          <a:noFill/>
        </p:spPr>
      </p:pic>
      <p:sp>
        <p:nvSpPr>
          <p:cNvPr id="26627" name="Rectangle 3"/>
          <p:cNvSpPr>
            <a:spLocks noChangeArrowheads="1"/>
          </p:cNvSpPr>
          <p:nvPr/>
        </p:nvSpPr>
        <p:spPr bwMode="auto">
          <a:xfrm>
            <a:off x="0" y="1581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solidFill>
                <a:prstClr val="black"/>
              </a:solidFill>
              <a:latin typeface="Arial" pitchFamily="34" charset="0"/>
            </a:endParaRPr>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a:endParaRPr lang="en-US">
              <a:solidFill>
                <a:prstClr val="black"/>
              </a:solidFill>
              <a:latin typeface="Calibri"/>
            </a:endParaRPr>
          </a:p>
        </p:txBody>
      </p:sp>
      <p:pic>
        <p:nvPicPr>
          <p:cNvPr id="266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00600" y="685800"/>
            <a:ext cx="2895600" cy="1355141"/>
          </a:xfrm>
          <a:prstGeom prst="rect">
            <a:avLst/>
          </a:prstGeom>
          <a:noFill/>
        </p:spPr>
      </p:pic>
      <p:sp>
        <p:nvSpPr>
          <p:cNvPr id="12" name="TextBox 11"/>
          <p:cNvSpPr txBox="1"/>
          <p:nvPr/>
        </p:nvSpPr>
        <p:spPr>
          <a:xfrm>
            <a:off x="152400" y="2057400"/>
            <a:ext cx="2667000" cy="769441"/>
          </a:xfrm>
          <a:prstGeom prst="rect">
            <a:avLst/>
          </a:prstGeom>
          <a:noFill/>
        </p:spPr>
        <p:txBody>
          <a:bodyPr wrap="square" rtlCol="0">
            <a:spAutoFit/>
          </a:bodyPr>
          <a:lstStyle/>
          <a:p>
            <a:pPr defTabSz="914400"/>
            <a:r>
              <a:rPr lang="en-US" sz="4400" i="1" dirty="0">
                <a:solidFill>
                  <a:prstClr val="black"/>
                </a:solidFill>
                <a:latin typeface="Times New Roman" pitchFamily="18" charset="0"/>
                <a:cs typeface="Times New Roman" pitchFamily="18" charset="0"/>
              </a:rPr>
              <a:t>z </a:t>
            </a:r>
            <a:r>
              <a:rPr lang="en-US" sz="4400" b="1" dirty="0">
                <a:solidFill>
                  <a:prstClr val="black"/>
                </a:solidFill>
                <a:latin typeface="Times New Roman" pitchFamily="18" charset="0"/>
                <a:cs typeface="Times New Roman" pitchFamily="18" charset="0"/>
              </a:rPr>
              <a:t>=</a:t>
            </a:r>
            <a:r>
              <a:rPr lang="en-US" sz="4400" dirty="0">
                <a:solidFill>
                  <a:prstClr val="black"/>
                </a:solidFill>
                <a:latin typeface="Times New Roman" pitchFamily="18" charset="0"/>
                <a:cs typeface="Times New Roman" pitchFamily="18" charset="0"/>
              </a:rPr>
              <a:t> 1</a:t>
            </a:r>
          </a:p>
        </p:txBody>
      </p:sp>
      <p:sp>
        <p:nvSpPr>
          <p:cNvPr id="14" name="TextBox 13"/>
          <p:cNvSpPr txBox="1"/>
          <p:nvPr/>
        </p:nvSpPr>
        <p:spPr>
          <a:xfrm>
            <a:off x="0" y="2967240"/>
            <a:ext cx="8991600" cy="4124206"/>
          </a:xfrm>
          <a:prstGeom prst="rect">
            <a:avLst/>
          </a:prstGeom>
          <a:noFill/>
        </p:spPr>
        <p:txBody>
          <a:bodyPr wrap="square" rtlCol="0">
            <a:spAutoFit/>
          </a:bodyPr>
          <a:lstStyle/>
          <a:p>
            <a:pPr defTabSz="914400"/>
            <a:r>
              <a:rPr lang="en-US" sz="3600" dirty="0" smtClean="0">
                <a:solidFill>
                  <a:prstClr val="black"/>
                </a:solidFill>
                <a:latin typeface="Calibri"/>
                <a:cs typeface="Times New Roman" pitchFamily="18" charset="0"/>
              </a:rPr>
              <a:t>Kathy’s </a:t>
            </a:r>
            <a:r>
              <a:rPr lang="en-US" sz="3600" dirty="0">
                <a:solidFill>
                  <a:prstClr val="black"/>
                </a:solidFill>
                <a:latin typeface="Calibri"/>
                <a:cs typeface="Times New Roman" pitchFamily="18" charset="0"/>
              </a:rPr>
              <a:t>z-score shows that she scored 1.5 standard deviations above the mean</a:t>
            </a:r>
            <a:r>
              <a:rPr lang="en-US" sz="3600" dirty="0" smtClean="0">
                <a:solidFill>
                  <a:prstClr val="black"/>
                </a:solidFill>
                <a:latin typeface="Calibri"/>
                <a:cs typeface="Times New Roman" pitchFamily="18" charset="0"/>
              </a:rPr>
              <a:t>.</a:t>
            </a:r>
          </a:p>
          <a:p>
            <a:pPr defTabSz="914400"/>
            <a:endParaRPr lang="en-US" dirty="0">
              <a:solidFill>
                <a:prstClr val="black"/>
              </a:solidFill>
              <a:latin typeface="Calibri"/>
              <a:cs typeface="Times New Roman" pitchFamily="18" charset="0"/>
            </a:endParaRPr>
          </a:p>
          <a:p>
            <a:pPr defTabSz="914400"/>
            <a:r>
              <a:rPr lang="en-US" sz="3600" dirty="0">
                <a:solidFill>
                  <a:prstClr val="black"/>
                </a:solidFill>
                <a:latin typeface="Calibri"/>
                <a:cs typeface="Times New Roman" pitchFamily="18" charset="0"/>
              </a:rPr>
              <a:t>Bobby only scored 1 standard deviation above the mean</a:t>
            </a:r>
            <a:r>
              <a:rPr lang="en-US" sz="3600" dirty="0" smtClean="0">
                <a:solidFill>
                  <a:prstClr val="black"/>
                </a:solidFill>
                <a:latin typeface="Calibri"/>
                <a:cs typeface="Times New Roman" pitchFamily="18" charset="0"/>
              </a:rPr>
              <a:t>.</a:t>
            </a:r>
            <a:r>
              <a:rPr lang="en-US" sz="3600" dirty="0">
                <a:solidFill>
                  <a:prstClr val="black"/>
                </a:solidFill>
                <a:cs typeface="Times New Roman" pitchFamily="18" charset="0"/>
              </a:rPr>
              <a:t> </a:t>
            </a:r>
            <a:endParaRPr lang="en-US" sz="3600" dirty="0" smtClean="0">
              <a:solidFill>
                <a:prstClr val="black"/>
              </a:solidFill>
              <a:cs typeface="Times New Roman" pitchFamily="18" charset="0"/>
            </a:endParaRPr>
          </a:p>
          <a:p>
            <a:pPr defTabSz="914400"/>
            <a:endParaRPr lang="en-US" dirty="0" smtClean="0">
              <a:solidFill>
                <a:prstClr val="black"/>
              </a:solidFill>
              <a:cs typeface="Times New Roman" pitchFamily="18" charset="0"/>
            </a:endParaRPr>
          </a:p>
          <a:p>
            <a:pPr defTabSz="914400"/>
            <a:r>
              <a:rPr lang="en-US" sz="3600" dirty="0" smtClean="0">
                <a:solidFill>
                  <a:prstClr val="black"/>
                </a:solidFill>
                <a:cs typeface="Times New Roman" pitchFamily="18" charset="0"/>
              </a:rPr>
              <a:t>Kathy </a:t>
            </a:r>
            <a:r>
              <a:rPr lang="en-US" sz="3600" dirty="0">
                <a:solidFill>
                  <a:prstClr val="black"/>
                </a:solidFill>
                <a:cs typeface="Times New Roman" pitchFamily="18" charset="0"/>
              </a:rPr>
              <a:t>scored “relatively” higher.</a:t>
            </a:r>
          </a:p>
          <a:p>
            <a:pPr defTabSz="914400"/>
            <a:endParaRPr lang="en-US" sz="3600" dirty="0">
              <a:solidFill>
                <a:prstClr val="black"/>
              </a:solidFill>
              <a:latin typeface="Calibri"/>
              <a:cs typeface="Times New Roman" pitchFamily="18" charset="0"/>
            </a:endParaRPr>
          </a:p>
        </p:txBody>
      </p:sp>
      <p:sp>
        <p:nvSpPr>
          <p:cNvPr id="15" name="TextBox 14"/>
          <p:cNvSpPr txBox="1"/>
          <p:nvPr/>
        </p:nvSpPr>
        <p:spPr>
          <a:xfrm>
            <a:off x="4724400" y="1981200"/>
            <a:ext cx="2667000" cy="769441"/>
          </a:xfrm>
          <a:prstGeom prst="rect">
            <a:avLst/>
          </a:prstGeom>
          <a:noFill/>
        </p:spPr>
        <p:txBody>
          <a:bodyPr wrap="square" rtlCol="0">
            <a:spAutoFit/>
          </a:bodyPr>
          <a:lstStyle/>
          <a:p>
            <a:pPr defTabSz="914400"/>
            <a:r>
              <a:rPr lang="en-US" sz="4400" i="1" dirty="0">
                <a:solidFill>
                  <a:prstClr val="black"/>
                </a:solidFill>
                <a:latin typeface="Times New Roman" pitchFamily="18" charset="0"/>
                <a:cs typeface="Times New Roman" pitchFamily="18" charset="0"/>
              </a:rPr>
              <a:t>z </a:t>
            </a:r>
            <a:r>
              <a:rPr lang="en-US" sz="4400" b="1" dirty="0">
                <a:solidFill>
                  <a:prstClr val="black"/>
                </a:solidFill>
                <a:latin typeface="Times New Roman" pitchFamily="18" charset="0"/>
                <a:cs typeface="Times New Roman" pitchFamily="18" charset="0"/>
              </a:rPr>
              <a:t>=</a:t>
            </a:r>
            <a:r>
              <a:rPr lang="en-US" sz="4400" dirty="0">
                <a:solidFill>
                  <a:prstClr val="black"/>
                </a:solidFill>
                <a:latin typeface="Times New Roman" pitchFamily="18" charset="0"/>
                <a:cs typeface="Times New Roman" pitchFamily="18" charset="0"/>
              </a:rPr>
              <a:t> 1.5</a:t>
            </a:r>
          </a:p>
        </p:txBody>
      </p:sp>
    </p:spTree>
    <p:extLst>
      <p:ext uri="{BB962C8B-B14F-4D97-AF65-F5344CB8AC3E}">
        <p14:creationId xmlns:p14="http://schemas.microsoft.com/office/powerpoint/2010/main" val="194118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Z Scores</a:t>
            </a:r>
            <a:endParaRPr lang="en-US" dirty="0"/>
          </a:p>
        </p:txBody>
      </p:sp>
      <p:sp>
        <p:nvSpPr>
          <p:cNvPr id="3" name="Content Placeholder 2"/>
          <p:cNvSpPr>
            <a:spLocks noGrp="1"/>
          </p:cNvSpPr>
          <p:nvPr>
            <p:ph idx="1"/>
          </p:nvPr>
        </p:nvSpPr>
        <p:spPr>
          <a:xfrm>
            <a:off x="187606" y="1600200"/>
            <a:ext cx="8831924" cy="4525963"/>
          </a:xfrm>
        </p:spPr>
        <p:txBody>
          <a:bodyPr/>
          <a:lstStyle/>
          <a:p>
            <a:pPr marL="0" indent="0">
              <a:buNone/>
            </a:pPr>
            <a:r>
              <a:rPr lang="en-US" dirty="0" smtClean="0"/>
              <a:t>In your groups, work on problems 2 and 3. Be ready to share your thoughts and answers with the class.</a:t>
            </a:r>
          </a:p>
          <a:p>
            <a:endParaRPr lang="en-US" dirty="0"/>
          </a:p>
          <a:p>
            <a:r>
              <a:rPr lang="en-US" dirty="0" smtClean="0">
                <a:solidFill>
                  <a:srgbClr val="FF0000"/>
                </a:solidFill>
              </a:rPr>
              <a:t>Reader</a:t>
            </a:r>
            <a:r>
              <a:rPr lang="en-US" dirty="0" smtClean="0"/>
              <a:t>: Read each question out loud</a:t>
            </a:r>
          </a:p>
          <a:p>
            <a:r>
              <a:rPr lang="en-US" dirty="0" smtClean="0">
                <a:solidFill>
                  <a:srgbClr val="FF0000"/>
                </a:solidFill>
              </a:rPr>
              <a:t>Time Keeper</a:t>
            </a:r>
            <a:r>
              <a:rPr lang="en-US" dirty="0" smtClean="0"/>
              <a:t>: 8 minutes</a:t>
            </a:r>
          </a:p>
          <a:p>
            <a:r>
              <a:rPr lang="en-US" dirty="0" smtClean="0">
                <a:solidFill>
                  <a:srgbClr val="FF0000"/>
                </a:solidFill>
              </a:rPr>
              <a:t>Spy Monitor</a:t>
            </a:r>
            <a:r>
              <a:rPr lang="en-US" dirty="0" smtClean="0"/>
              <a:t>: </a:t>
            </a:r>
            <a:r>
              <a:rPr lang="en-US" sz="2800" dirty="0" smtClean="0"/>
              <a:t>Check in with other groups or teacher</a:t>
            </a:r>
            <a:endParaRPr lang="en-US" sz="2800" dirty="0"/>
          </a:p>
        </p:txBody>
      </p:sp>
    </p:spTree>
    <p:extLst>
      <p:ext uri="{BB962C8B-B14F-4D97-AF65-F5344CB8AC3E}">
        <p14:creationId xmlns:p14="http://schemas.microsoft.com/office/powerpoint/2010/main" val="373662713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Empirical Rule</a:t>
            </a:r>
            <a:endParaRPr lang="en-US" b="1" dirty="0"/>
          </a:p>
        </p:txBody>
      </p:sp>
      <p:sp>
        <p:nvSpPr>
          <p:cNvPr id="3" name="Content Placeholder 2"/>
          <p:cNvSpPr>
            <a:spLocks noGrp="1"/>
          </p:cNvSpPr>
          <p:nvPr>
            <p:ph idx="1"/>
          </p:nvPr>
        </p:nvSpPr>
        <p:spPr/>
        <p:txBody>
          <a:bodyPr>
            <a:normAutofit/>
          </a:bodyPr>
          <a:lstStyle/>
          <a:p>
            <a:pPr>
              <a:buNone/>
            </a:pPr>
            <a:r>
              <a:rPr lang="en-US" sz="4000" dirty="0" smtClean="0"/>
              <a:t>In statistics, the “68–95–99.7” rule, also known as the </a:t>
            </a:r>
            <a:r>
              <a:rPr lang="en-US" sz="4000" b="1" u="sng" dirty="0"/>
              <a:t>E</a:t>
            </a:r>
            <a:r>
              <a:rPr lang="en-US" sz="4000" b="1" u="sng" dirty="0" smtClean="0"/>
              <a:t>mpirical </a:t>
            </a:r>
            <a:r>
              <a:rPr lang="en-US" sz="4000" b="1" u="sng" dirty="0"/>
              <a:t>R</a:t>
            </a:r>
            <a:r>
              <a:rPr lang="en-US" sz="4000" b="1" u="sng" dirty="0" smtClean="0"/>
              <a:t>ule</a:t>
            </a:r>
            <a:r>
              <a:rPr lang="en-US" sz="4000" dirty="0" smtClean="0"/>
              <a:t>, states that nearly all values lie within three standard deviations of the mean in a normal distribution.</a:t>
            </a:r>
            <a:endParaRPr lang="en-US" sz="4000" dirty="0"/>
          </a:p>
        </p:txBody>
      </p:sp>
    </p:spTree>
    <p:extLst>
      <p:ext uri="{BB962C8B-B14F-4D97-AF65-F5344CB8AC3E}">
        <p14:creationId xmlns:p14="http://schemas.microsoft.com/office/powerpoint/2010/main" val="1040060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37" name="Title 1"/>
          <p:cNvSpPr txBox="1">
            <a:spLocks/>
          </p:cNvSpPr>
          <p:nvPr/>
        </p:nvSpPr>
        <p:spPr>
          <a:xfrm>
            <a:off x="0" y="0"/>
            <a:ext cx="9144000" cy="1447800"/>
          </a:xfrm>
          <a:prstGeom prst="rect">
            <a:avLst/>
          </a:prstGeom>
        </p:spPr>
        <p:txBody>
          <a:bodyPr vert="horz" lIns="91440" tIns="45720" rIns="91440" bIns="45720" rtlCol="0" anchor="ctr">
            <a:noAutofit/>
          </a:bodyPr>
          <a:lstStyle/>
          <a:p>
            <a:pPr algn="ctr" defTabSz="914400">
              <a:spcBef>
                <a:spcPct val="0"/>
              </a:spcBef>
              <a:defRPr/>
            </a:pPr>
            <a:r>
              <a:rPr lang="en-US" sz="4400" dirty="0">
                <a:solidFill>
                  <a:prstClr val="black"/>
                </a:solidFill>
                <a:latin typeface="Calibri"/>
                <a:cs typeface="Times New Roman" pitchFamily="18" charset="0"/>
              </a:rPr>
              <a:t>68% of the data falls within ± 1</a:t>
            </a:r>
            <a:r>
              <a:rPr lang="el-GR" sz="4800" b="1" dirty="0">
                <a:solidFill>
                  <a:prstClr val="black"/>
                </a:solidFill>
                <a:latin typeface="Calibri"/>
                <a:cs typeface="Times New Roman" pitchFamily="18" charset="0"/>
              </a:rPr>
              <a:t>σ</a:t>
            </a:r>
            <a:endParaRPr lang="en-US" sz="5400" dirty="0">
              <a:solidFill>
                <a:prstClr val="black"/>
              </a:solidFill>
              <a:latin typeface="Calibri"/>
            </a:endParaRPr>
          </a:p>
        </p:txBody>
      </p:sp>
      <p:pic>
        <p:nvPicPr>
          <p:cNvPr id="5" name="Picture 2"/>
          <p:cNvPicPr>
            <a:picLocks noChangeAspect="1" noChangeArrowheads="1"/>
          </p:cNvPicPr>
          <p:nvPr/>
        </p:nvPicPr>
        <p:blipFill>
          <a:blip r:embed="rId3" cstate="print">
            <a:clrChange>
              <a:clrFrom>
                <a:srgbClr val="FFFFFF"/>
              </a:clrFrom>
              <a:clrTo>
                <a:srgbClr val="FFFFFF">
                  <a:alpha val="0"/>
                </a:srgbClr>
              </a:clrTo>
            </a:clrChange>
          </a:blip>
          <a:srcRect r="54930"/>
          <a:stretch>
            <a:fillRect/>
          </a:stretch>
        </p:blipFill>
        <p:spPr bwMode="auto">
          <a:xfrm>
            <a:off x="381000" y="1028700"/>
            <a:ext cx="8229600" cy="4457700"/>
          </a:xfrm>
          <a:prstGeom prst="rect">
            <a:avLst/>
          </a:prstGeom>
          <a:noFill/>
          <a:ln w="9525">
            <a:noFill/>
            <a:miter lim="800000"/>
            <a:headEnd/>
            <a:tailEnd/>
          </a:ln>
        </p:spPr>
      </p:pic>
      <p:sp>
        <p:nvSpPr>
          <p:cNvPr id="7" name="Rectangle 6"/>
          <p:cNvSpPr/>
          <p:nvPr/>
        </p:nvSpPr>
        <p:spPr>
          <a:xfrm>
            <a:off x="3962400" y="3048000"/>
            <a:ext cx="1287532" cy="769441"/>
          </a:xfrm>
          <a:prstGeom prst="rect">
            <a:avLst/>
          </a:prstGeom>
        </p:spPr>
        <p:txBody>
          <a:bodyPr wrap="none">
            <a:spAutoFit/>
          </a:bodyPr>
          <a:lstStyle/>
          <a:p>
            <a:pPr defTabSz="914400"/>
            <a:r>
              <a:rPr lang="en-US" sz="4400" dirty="0">
                <a:solidFill>
                  <a:prstClr val="black"/>
                </a:solidFill>
                <a:latin typeface="Calibri"/>
                <a:cs typeface="Times New Roman" pitchFamily="18" charset="0"/>
              </a:rPr>
              <a:t>68% </a:t>
            </a:r>
            <a:endParaRPr lang="en-US" dirty="0">
              <a:solidFill>
                <a:prstClr val="black"/>
              </a:solidFill>
              <a:latin typeface="Calibri"/>
            </a:endParaRPr>
          </a:p>
        </p:txBody>
      </p:sp>
      <p:sp>
        <p:nvSpPr>
          <p:cNvPr id="8" name="Rectangle 7"/>
          <p:cNvSpPr/>
          <p:nvPr/>
        </p:nvSpPr>
        <p:spPr>
          <a:xfrm>
            <a:off x="381000" y="5410200"/>
            <a:ext cx="8305800" cy="4572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9" name="Rectangle 8"/>
          <p:cNvSpPr/>
          <p:nvPr/>
        </p:nvSpPr>
        <p:spPr>
          <a:xfrm>
            <a:off x="533400" y="4953000"/>
            <a:ext cx="8305800" cy="762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0" name="Rectangle 9"/>
          <p:cNvSpPr/>
          <p:nvPr/>
        </p:nvSpPr>
        <p:spPr>
          <a:xfrm>
            <a:off x="76200" y="4953000"/>
            <a:ext cx="609600" cy="6096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1" name="Rectangle 10"/>
          <p:cNvSpPr/>
          <p:nvPr/>
        </p:nvSpPr>
        <p:spPr>
          <a:xfrm>
            <a:off x="8305800" y="5029200"/>
            <a:ext cx="609600" cy="6096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Tree>
    <p:extLst>
      <p:ext uri="{BB962C8B-B14F-4D97-AF65-F5344CB8AC3E}">
        <p14:creationId xmlns:p14="http://schemas.microsoft.com/office/powerpoint/2010/main" val="1018017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pic>
        <p:nvPicPr>
          <p:cNvPr id="6" name="Picture 1"/>
          <p:cNvPicPr>
            <a:picLocks noChangeAspect="1" noChangeArrowheads="1"/>
          </p:cNvPicPr>
          <p:nvPr/>
        </p:nvPicPr>
        <p:blipFill>
          <a:blip r:embed="rId3" cstate="print">
            <a:clrChange>
              <a:clrFrom>
                <a:srgbClr val="FFFFFF"/>
              </a:clrFrom>
              <a:clrTo>
                <a:srgbClr val="FFFFFF">
                  <a:alpha val="0"/>
                </a:srgbClr>
              </a:clrTo>
            </a:clrChange>
          </a:blip>
          <a:srcRect r="53678"/>
          <a:stretch>
            <a:fillRect/>
          </a:stretch>
        </p:blipFill>
        <p:spPr bwMode="auto">
          <a:xfrm>
            <a:off x="381000" y="1028700"/>
            <a:ext cx="8458200" cy="4457700"/>
          </a:xfrm>
          <a:prstGeom prst="rect">
            <a:avLst/>
          </a:prstGeom>
          <a:noFill/>
          <a:ln w="9525">
            <a:noFill/>
            <a:miter lim="800000"/>
            <a:headEnd/>
            <a:tailEnd/>
          </a:ln>
        </p:spPr>
      </p:pic>
      <p:sp>
        <p:nvSpPr>
          <p:cNvPr id="8" name="Title 1"/>
          <p:cNvSpPr txBox="1">
            <a:spLocks/>
          </p:cNvSpPr>
          <p:nvPr/>
        </p:nvSpPr>
        <p:spPr>
          <a:xfrm>
            <a:off x="0" y="0"/>
            <a:ext cx="9144000" cy="1447800"/>
          </a:xfrm>
          <a:prstGeom prst="rect">
            <a:avLst/>
          </a:prstGeom>
        </p:spPr>
        <p:txBody>
          <a:bodyPr vert="horz" lIns="91440" tIns="45720" rIns="91440" bIns="45720" rtlCol="0" anchor="ctr">
            <a:noAutofit/>
          </a:bodyPr>
          <a:lstStyle/>
          <a:p>
            <a:pPr algn="ctr" defTabSz="914400">
              <a:spcBef>
                <a:spcPct val="0"/>
              </a:spcBef>
              <a:defRPr/>
            </a:pPr>
            <a:r>
              <a:rPr lang="en-US" sz="4400" dirty="0">
                <a:solidFill>
                  <a:prstClr val="black"/>
                </a:solidFill>
                <a:latin typeface="Calibri"/>
                <a:cs typeface="Times New Roman" pitchFamily="18" charset="0"/>
              </a:rPr>
              <a:t>95% of the data falls within ± 2</a:t>
            </a:r>
            <a:r>
              <a:rPr lang="el-GR" sz="4800" b="1" dirty="0">
                <a:solidFill>
                  <a:prstClr val="black"/>
                </a:solidFill>
                <a:latin typeface="Calibri"/>
                <a:cs typeface="Times New Roman" pitchFamily="18" charset="0"/>
              </a:rPr>
              <a:t>σ</a:t>
            </a:r>
            <a:endParaRPr lang="en-US" sz="5400" dirty="0">
              <a:solidFill>
                <a:prstClr val="black"/>
              </a:solidFill>
              <a:latin typeface="Calibri"/>
            </a:endParaRPr>
          </a:p>
        </p:txBody>
      </p:sp>
      <p:sp>
        <p:nvSpPr>
          <p:cNvPr id="9" name="Rectangle 8"/>
          <p:cNvSpPr/>
          <p:nvPr/>
        </p:nvSpPr>
        <p:spPr>
          <a:xfrm>
            <a:off x="3962400" y="3048000"/>
            <a:ext cx="1287532" cy="769441"/>
          </a:xfrm>
          <a:prstGeom prst="rect">
            <a:avLst/>
          </a:prstGeom>
        </p:spPr>
        <p:txBody>
          <a:bodyPr wrap="none">
            <a:spAutoFit/>
          </a:bodyPr>
          <a:lstStyle/>
          <a:p>
            <a:pPr defTabSz="914400"/>
            <a:r>
              <a:rPr lang="en-US" sz="4400" dirty="0">
                <a:solidFill>
                  <a:prstClr val="black"/>
                </a:solidFill>
                <a:latin typeface="Calibri"/>
                <a:cs typeface="Times New Roman" pitchFamily="18" charset="0"/>
              </a:rPr>
              <a:t>95% </a:t>
            </a:r>
            <a:endParaRPr lang="en-US" dirty="0">
              <a:solidFill>
                <a:prstClr val="black"/>
              </a:solidFill>
              <a:latin typeface="Calibri"/>
            </a:endParaRPr>
          </a:p>
        </p:txBody>
      </p:sp>
      <p:sp>
        <p:nvSpPr>
          <p:cNvPr id="11" name="Rectangle 10"/>
          <p:cNvSpPr/>
          <p:nvPr/>
        </p:nvSpPr>
        <p:spPr>
          <a:xfrm>
            <a:off x="381000" y="5410200"/>
            <a:ext cx="8305800" cy="4572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2" name="Rectangle 11"/>
          <p:cNvSpPr/>
          <p:nvPr/>
        </p:nvSpPr>
        <p:spPr>
          <a:xfrm>
            <a:off x="533400" y="4953000"/>
            <a:ext cx="8305800" cy="762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3" name="Rectangle 12"/>
          <p:cNvSpPr/>
          <p:nvPr/>
        </p:nvSpPr>
        <p:spPr>
          <a:xfrm>
            <a:off x="76200" y="4953000"/>
            <a:ext cx="609600" cy="6096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4" name="Rectangle 13"/>
          <p:cNvSpPr/>
          <p:nvPr/>
        </p:nvSpPr>
        <p:spPr>
          <a:xfrm>
            <a:off x="8229600" y="4953000"/>
            <a:ext cx="609600" cy="6096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Tree>
    <p:extLst>
      <p:ext uri="{BB962C8B-B14F-4D97-AF65-F5344CB8AC3E}">
        <p14:creationId xmlns:p14="http://schemas.microsoft.com/office/powerpoint/2010/main" val="2289983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pic>
        <p:nvPicPr>
          <p:cNvPr id="6" name="Picture 1"/>
          <p:cNvPicPr>
            <a:picLocks noChangeAspect="1" noChangeArrowheads="1"/>
          </p:cNvPicPr>
          <p:nvPr/>
        </p:nvPicPr>
        <p:blipFill>
          <a:blip r:embed="rId3" cstate="print">
            <a:clrChange>
              <a:clrFrom>
                <a:srgbClr val="FFFFFF"/>
              </a:clrFrom>
              <a:clrTo>
                <a:srgbClr val="FFFFFF">
                  <a:alpha val="0"/>
                </a:srgbClr>
              </a:clrTo>
            </a:clrChange>
          </a:blip>
          <a:srcRect r="53260"/>
          <a:stretch>
            <a:fillRect/>
          </a:stretch>
        </p:blipFill>
        <p:spPr bwMode="auto">
          <a:xfrm>
            <a:off x="381000" y="1028700"/>
            <a:ext cx="8534400" cy="4457700"/>
          </a:xfrm>
          <a:prstGeom prst="rect">
            <a:avLst/>
          </a:prstGeom>
          <a:noFill/>
          <a:ln w="9525">
            <a:noFill/>
            <a:miter lim="800000"/>
            <a:headEnd/>
            <a:tailEnd/>
          </a:ln>
        </p:spPr>
      </p:pic>
      <p:sp>
        <p:nvSpPr>
          <p:cNvPr id="7" name="Title 1"/>
          <p:cNvSpPr txBox="1">
            <a:spLocks/>
          </p:cNvSpPr>
          <p:nvPr/>
        </p:nvSpPr>
        <p:spPr>
          <a:xfrm>
            <a:off x="0" y="0"/>
            <a:ext cx="9144000" cy="1447800"/>
          </a:xfrm>
          <a:prstGeom prst="rect">
            <a:avLst/>
          </a:prstGeom>
        </p:spPr>
        <p:txBody>
          <a:bodyPr vert="horz" lIns="91440" tIns="45720" rIns="91440" bIns="45720" rtlCol="0" anchor="ctr">
            <a:noAutofit/>
          </a:bodyPr>
          <a:lstStyle/>
          <a:p>
            <a:pPr algn="ctr" defTabSz="914400">
              <a:spcBef>
                <a:spcPct val="0"/>
              </a:spcBef>
              <a:defRPr/>
            </a:pPr>
            <a:r>
              <a:rPr lang="en-US" sz="4400" dirty="0">
                <a:solidFill>
                  <a:prstClr val="black"/>
                </a:solidFill>
                <a:latin typeface="Calibri"/>
                <a:cs typeface="Times New Roman" pitchFamily="18" charset="0"/>
              </a:rPr>
              <a:t>99.7% of the data falls within ± 3</a:t>
            </a:r>
            <a:r>
              <a:rPr lang="el-GR" sz="4800" b="1" dirty="0">
                <a:solidFill>
                  <a:prstClr val="black"/>
                </a:solidFill>
                <a:latin typeface="Calibri"/>
                <a:cs typeface="Times New Roman" pitchFamily="18" charset="0"/>
              </a:rPr>
              <a:t>σ</a:t>
            </a:r>
            <a:endParaRPr lang="en-US" sz="5400" dirty="0">
              <a:solidFill>
                <a:prstClr val="black"/>
              </a:solidFill>
              <a:latin typeface="Calibri"/>
            </a:endParaRPr>
          </a:p>
        </p:txBody>
      </p:sp>
      <p:sp>
        <p:nvSpPr>
          <p:cNvPr id="8" name="Rectangle 7"/>
          <p:cNvSpPr/>
          <p:nvPr/>
        </p:nvSpPr>
        <p:spPr>
          <a:xfrm>
            <a:off x="3733800" y="3048000"/>
            <a:ext cx="1944134" cy="769441"/>
          </a:xfrm>
          <a:prstGeom prst="rect">
            <a:avLst/>
          </a:prstGeom>
        </p:spPr>
        <p:txBody>
          <a:bodyPr wrap="square">
            <a:spAutoFit/>
          </a:bodyPr>
          <a:lstStyle/>
          <a:p>
            <a:pPr defTabSz="914400"/>
            <a:r>
              <a:rPr lang="en-US" sz="4400" dirty="0">
                <a:solidFill>
                  <a:prstClr val="black"/>
                </a:solidFill>
                <a:latin typeface="Calibri"/>
                <a:cs typeface="Times New Roman" pitchFamily="18" charset="0"/>
              </a:rPr>
              <a:t>99.7% </a:t>
            </a:r>
            <a:endParaRPr lang="en-US" dirty="0">
              <a:solidFill>
                <a:prstClr val="black"/>
              </a:solidFill>
              <a:latin typeface="Calibri"/>
            </a:endParaRPr>
          </a:p>
        </p:txBody>
      </p:sp>
      <p:sp>
        <p:nvSpPr>
          <p:cNvPr id="9" name="Rectangle 8"/>
          <p:cNvSpPr/>
          <p:nvPr/>
        </p:nvSpPr>
        <p:spPr>
          <a:xfrm>
            <a:off x="381000" y="5410200"/>
            <a:ext cx="8305800" cy="4572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0" name="Rectangle 9"/>
          <p:cNvSpPr/>
          <p:nvPr/>
        </p:nvSpPr>
        <p:spPr>
          <a:xfrm>
            <a:off x="533400" y="4953000"/>
            <a:ext cx="8305800" cy="762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1" name="Rectangle 10"/>
          <p:cNvSpPr/>
          <p:nvPr/>
        </p:nvSpPr>
        <p:spPr>
          <a:xfrm>
            <a:off x="76200" y="4953000"/>
            <a:ext cx="609600" cy="6096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
        <p:nvSpPr>
          <p:cNvPr id="12" name="Rectangle 11"/>
          <p:cNvSpPr/>
          <p:nvPr/>
        </p:nvSpPr>
        <p:spPr>
          <a:xfrm>
            <a:off x="8229600" y="4953000"/>
            <a:ext cx="609600" cy="609600"/>
          </a:xfrm>
          <a:prstGeom prst="rect">
            <a:avLst/>
          </a:prstGeom>
          <a:solidFill>
            <a:srgbClr val="AAD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Calibri"/>
            </a:endParaRPr>
          </a:p>
        </p:txBody>
      </p:sp>
    </p:spTree>
    <p:extLst>
      <p:ext uri="{BB962C8B-B14F-4D97-AF65-F5344CB8AC3E}">
        <p14:creationId xmlns:p14="http://schemas.microsoft.com/office/powerpoint/2010/main" val="367609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228600"/>
            <a:ext cx="8648700" cy="1447800"/>
          </a:xfrm>
          <a:prstGeom prst="rect">
            <a:avLst/>
          </a:prstGeom>
        </p:spPr>
        <p:txBody>
          <a:bodyPr vert="horz" lIns="91440" tIns="45720" rIns="91440" bIns="45720" rtlCol="0" anchor="ctr">
            <a:normAutofit/>
          </a:bodyPr>
          <a:lstStyle/>
          <a:p>
            <a:pPr defTabSz="914400">
              <a:spcBef>
                <a:spcPct val="0"/>
              </a:spcBef>
              <a:defRPr/>
            </a:pPr>
            <a:r>
              <a:rPr lang="en-US" sz="4400" b="1" dirty="0">
                <a:solidFill>
                  <a:prstClr val="black"/>
                </a:solidFill>
                <a:latin typeface="Calibri"/>
                <a:cs typeface="Times New Roman" pitchFamily="18" charset="0"/>
              </a:rPr>
              <a:t>When you break it up…</a:t>
            </a:r>
            <a:r>
              <a:rPr lang="en-US" sz="4400" dirty="0">
                <a:solidFill>
                  <a:prstClr val="black"/>
                </a:solidFill>
                <a:latin typeface="Calibri"/>
              </a:rPr>
              <a:t/>
            </a:r>
            <a:br>
              <a:rPr lang="en-US" sz="4400" dirty="0">
                <a:solidFill>
                  <a:prstClr val="black"/>
                </a:solidFill>
                <a:latin typeface="Calibri"/>
              </a:rPr>
            </a:br>
            <a:endParaRPr lang="en-US" sz="4400" dirty="0">
              <a:solidFill>
                <a:prstClr val="black"/>
              </a:solidFill>
              <a:latin typeface="Calibri"/>
            </a:endParaRPr>
          </a:p>
        </p:txBody>
      </p:sp>
      <p:pic>
        <p:nvPicPr>
          <p:cNvPr id="6" name="Picture 2"/>
          <p:cNvPicPr>
            <a:picLocks noChangeAspect="1" noChangeArrowheads="1"/>
          </p:cNvPicPr>
          <p:nvPr/>
        </p:nvPicPr>
        <p:blipFill>
          <a:blip r:embed="rId2" cstate="print">
            <a:clrChange>
              <a:clrFrom>
                <a:srgbClr val="FFFFFF"/>
              </a:clrFrom>
              <a:clrTo>
                <a:srgbClr val="FFFFFF">
                  <a:alpha val="0"/>
                </a:srgbClr>
              </a:clrTo>
            </a:clrChange>
          </a:blip>
          <a:srcRect r="54512"/>
          <a:stretch>
            <a:fillRect/>
          </a:stretch>
        </p:blipFill>
        <p:spPr bwMode="auto">
          <a:xfrm>
            <a:off x="381000" y="1052155"/>
            <a:ext cx="8305800" cy="4267200"/>
          </a:xfrm>
          <a:prstGeom prst="rect">
            <a:avLst/>
          </a:prstGeom>
          <a:noFill/>
          <a:ln w="9525">
            <a:noFill/>
            <a:miter lim="800000"/>
            <a:headEnd/>
            <a:tailEnd/>
          </a:ln>
        </p:spPr>
      </p:pic>
      <p:sp>
        <p:nvSpPr>
          <p:cNvPr id="7" name="TextBox 6"/>
          <p:cNvSpPr txBox="1"/>
          <p:nvPr/>
        </p:nvSpPr>
        <p:spPr>
          <a:xfrm rot="2158600">
            <a:off x="4222701" y="5171954"/>
            <a:ext cx="1524000" cy="523220"/>
          </a:xfrm>
          <a:prstGeom prst="rect">
            <a:avLst/>
          </a:prstGeom>
          <a:noFill/>
        </p:spPr>
        <p:txBody>
          <a:bodyPr wrap="square" rtlCol="0">
            <a:spAutoFit/>
          </a:bodyPr>
          <a:lstStyle/>
          <a:p>
            <a:pPr defTabSz="914400"/>
            <a:r>
              <a:rPr lang="el-GR" sz="2800" dirty="0">
                <a:solidFill>
                  <a:prstClr val="black"/>
                </a:solidFill>
                <a:latin typeface="Calibri"/>
              </a:rPr>
              <a:t>μ</a:t>
            </a:r>
            <a:endParaRPr lang="en-US" sz="1400" dirty="0">
              <a:solidFill>
                <a:prstClr val="black"/>
              </a:solidFill>
              <a:latin typeface="Calibri"/>
            </a:endParaRPr>
          </a:p>
        </p:txBody>
      </p:sp>
      <p:sp>
        <p:nvSpPr>
          <p:cNvPr id="9" name="TextBox 8"/>
          <p:cNvSpPr txBox="1"/>
          <p:nvPr/>
        </p:nvSpPr>
        <p:spPr>
          <a:xfrm rot="2158600">
            <a:off x="5213301"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a:t>
            </a:r>
            <a:r>
              <a:rPr lang="el-GR" sz="2800" dirty="0">
                <a:solidFill>
                  <a:prstClr val="black"/>
                </a:solidFill>
                <a:latin typeface="Calibri"/>
              </a:rPr>
              <a:t>σ</a:t>
            </a:r>
            <a:endParaRPr lang="en-US" sz="1400" dirty="0">
              <a:solidFill>
                <a:prstClr val="black"/>
              </a:solidFill>
              <a:latin typeface="Calibri"/>
            </a:endParaRPr>
          </a:p>
        </p:txBody>
      </p:sp>
      <p:sp>
        <p:nvSpPr>
          <p:cNvPr id="10" name="TextBox 9"/>
          <p:cNvSpPr txBox="1"/>
          <p:nvPr/>
        </p:nvSpPr>
        <p:spPr>
          <a:xfrm rot="2158600">
            <a:off x="6203901"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+2</a:t>
            </a:r>
            <a:r>
              <a:rPr lang="el-GR" sz="2800" dirty="0">
                <a:solidFill>
                  <a:prstClr val="black"/>
                </a:solidFill>
                <a:latin typeface="Calibri"/>
              </a:rPr>
              <a:t>σ</a:t>
            </a:r>
            <a:endParaRPr lang="en-US" sz="1400" dirty="0">
              <a:solidFill>
                <a:prstClr val="black"/>
              </a:solidFill>
              <a:latin typeface="Calibri"/>
            </a:endParaRPr>
          </a:p>
        </p:txBody>
      </p:sp>
      <p:sp>
        <p:nvSpPr>
          <p:cNvPr id="11" name="TextBox 10"/>
          <p:cNvSpPr txBox="1"/>
          <p:nvPr/>
        </p:nvSpPr>
        <p:spPr>
          <a:xfrm rot="2158600">
            <a:off x="7194501"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+3</a:t>
            </a:r>
            <a:r>
              <a:rPr lang="el-GR" sz="2800" dirty="0">
                <a:solidFill>
                  <a:prstClr val="black"/>
                </a:solidFill>
                <a:latin typeface="Calibri"/>
              </a:rPr>
              <a:t>σ</a:t>
            </a:r>
            <a:endParaRPr lang="en-US" sz="1400" dirty="0">
              <a:solidFill>
                <a:prstClr val="black"/>
              </a:solidFill>
              <a:latin typeface="Calibri"/>
            </a:endParaRPr>
          </a:p>
        </p:txBody>
      </p:sp>
      <p:sp>
        <p:nvSpPr>
          <p:cNvPr id="12" name="TextBox 11"/>
          <p:cNvSpPr txBox="1"/>
          <p:nvPr/>
        </p:nvSpPr>
        <p:spPr>
          <a:xfrm rot="2158600">
            <a:off x="1263699"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-3</a:t>
            </a:r>
            <a:r>
              <a:rPr lang="el-GR" sz="2800" dirty="0">
                <a:solidFill>
                  <a:prstClr val="black"/>
                </a:solidFill>
                <a:latin typeface="Calibri"/>
              </a:rPr>
              <a:t>σ</a:t>
            </a:r>
            <a:endParaRPr lang="en-US" sz="2800" dirty="0">
              <a:solidFill>
                <a:prstClr val="black"/>
              </a:solidFill>
              <a:latin typeface="Calibri"/>
            </a:endParaRPr>
          </a:p>
        </p:txBody>
      </p:sp>
      <p:sp>
        <p:nvSpPr>
          <p:cNvPr id="13" name="TextBox 12"/>
          <p:cNvSpPr txBox="1"/>
          <p:nvPr/>
        </p:nvSpPr>
        <p:spPr>
          <a:xfrm rot="2158600">
            <a:off x="2254299"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-2</a:t>
            </a:r>
            <a:r>
              <a:rPr lang="el-GR" sz="2800" dirty="0">
                <a:solidFill>
                  <a:prstClr val="black"/>
                </a:solidFill>
                <a:latin typeface="Calibri"/>
              </a:rPr>
              <a:t>σ</a:t>
            </a:r>
            <a:endParaRPr lang="en-US" sz="2800" dirty="0">
              <a:solidFill>
                <a:prstClr val="black"/>
              </a:solidFill>
              <a:latin typeface="Calibri"/>
            </a:endParaRPr>
          </a:p>
        </p:txBody>
      </p:sp>
      <p:sp>
        <p:nvSpPr>
          <p:cNvPr id="14" name="TextBox 13"/>
          <p:cNvSpPr txBox="1"/>
          <p:nvPr/>
        </p:nvSpPr>
        <p:spPr>
          <a:xfrm rot="2158600">
            <a:off x="3244899"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a:t>
            </a:r>
            <a:r>
              <a:rPr lang="el-GR" sz="2800" dirty="0">
                <a:solidFill>
                  <a:prstClr val="black"/>
                </a:solidFill>
                <a:latin typeface="Calibri"/>
              </a:rPr>
              <a:t>σ</a:t>
            </a:r>
            <a:endParaRPr lang="en-US" sz="2800" dirty="0">
              <a:solidFill>
                <a:prstClr val="black"/>
              </a:solidFill>
              <a:latin typeface="Calibri"/>
            </a:endParaRPr>
          </a:p>
        </p:txBody>
      </p:sp>
      <p:cxnSp>
        <p:nvCxnSpPr>
          <p:cNvPr id="25" name="Straight Arrow Connector 24"/>
          <p:cNvCxnSpPr/>
          <p:nvPr/>
        </p:nvCxnSpPr>
        <p:spPr>
          <a:xfrm>
            <a:off x="1066800" y="4114800"/>
            <a:ext cx="228600" cy="685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H="1">
            <a:off x="7772400" y="4114800"/>
            <a:ext cx="228600" cy="685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82491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Statistics?</a:t>
            </a:r>
            <a:endParaRPr lang="en-US" dirty="0"/>
          </a:p>
        </p:txBody>
      </p:sp>
      <p:sp>
        <p:nvSpPr>
          <p:cNvPr id="3" name="Content Placeholder 2"/>
          <p:cNvSpPr>
            <a:spLocks noGrp="1"/>
          </p:cNvSpPr>
          <p:nvPr>
            <p:ph idx="1"/>
          </p:nvPr>
        </p:nvSpPr>
        <p:spPr/>
        <p:txBody>
          <a:bodyPr/>
          <a:lstStyle/>
          <a:p>
            <a:pPr marL="0" lvl="0" indent="0">
              <a:buNone/>
            </a:pPr>
            <a:r>
              <a:rPr lang="en-US" dirty="0" smtClean="0"/>
              <a:t>Statistics is the </a:t>
            </a:r>
            <a:r>
              <a:rPr lang="en-US" dirty="0"/>
              <a:t>practice or science of collecting and analyzing numerical data in large quantities, especially for the purpose of inferring proportions in a whole from those in a representative sample</a:t>
            </a:r>
            <a:r>
              <a:rPr lang="en-US" dirty="0" smtClean="0"/>
              <a:t>.</a:t>
            </a:r>
            <a:endParaRPr lang="en-US" dirty="0"/>
          </a:p>
        </p:txBody>
      </p:sp>
    </p:spTree>
    <p:extLst>
      <p:ext uri="{BB962C8B-B14F-4D97-AF65-F5344CB8AC3E}">
        <p14:creationId xmlns:p14="http://schemas.microsoft.com/office/powerpoint/2010/main" val="252662640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228600"/>
            <a:ext cx="8648700" cy="1447800"/>
          </a:xfrm>
          <a:prstGeom prst="rect">
            <a:avLst/>
          </a:prstGeom>
        </p:spPr>
        <p:txBody>
          <a:bodyPr vert="horz" lIns="91440" tIns="45720" rIns="91440" bIns="45720" rtlCol="0" anchor="ctr">
            <a:normAutofit/>
          </a:bodyPr>
          <a:lstStyle/>
          <a:p>
            <a:pPr defTabSz="914400">
              <a:spcBef>
                <a:spcPct val="0"/>
              </a:spcBef>
              <a:defRPr/>
            </a:pPr>
            <a:r>
              <a:rPr lang="en-US" sz="4400" b="1" dirty="0">
                <a:solidFill>
                  <a:prstClr val="black"/>
                </a:solidFill>
                <a:latin typeface="Calibri"/>
                <a:cs typeface="Times New Roman" pitchFamily="18" charset="0"/>
              </a:rPr>
              <a:t>When you break it up…</a:t>
            </a:r>
            <a:r>
              <a:rPr lang="en-US" sz="4400" dirty="0">
                <a:solidFill>
                  <a:prstClr val="black"/>
                </a:solidFill>
                <a:latin typeface="Calibri"/>
              </a:rPr>
              <a:t/>
            </a:r>
            <a:br>
              <a:rPr lang="en-US" sz="4400" dirty="0">
                <a:solidFill>
                  <a:prstClr val="black"/>
                </a:solidFill>
                <a:latin typeface="Calibri"/>
              </a:rPr>
            </a:br>
            <a:endParaRPr lang="en-US" sz="4400" dirty="0">
              <a:solidFill>
                <a:prstClr val="black"/>
              </a:solidFill>
              <a:latin typeface="Calibri"/>
            </a:endParaRPr>
          </a:p>
        </p:txBody>
      </p:sp>
      <p:pic>
        <p:nvPicPr>
          <p:cNvPr id="6" name="Picture 2"/>
          <p:cNvPicPr>
            <a:picLocks noChangeAspect="1" noChangeArrowheads="1"/>
          </p:cNvPicPr>
          <p:nvPr/>
        </p:nvPicPr>
        <p:blipFill>
          <a:blip r:embed="rId2" cstate="print">
            <a:clrChange>
              <a:clrFrom>
                <a:srgbClr val="FFFFFF"/>
              </a:clrFrom>
              <a:clrTo>
                <a:srgbClr val="FFFFFF">
                  <a:alpha val="0"/>
                </a:srgbClr>
              </a:clrTo>
            </a:clrChange>
          </a:blip>
          <a:srcRect r="54512"/>
          <a:stretch>
            <a:fillRect/>
          </a:stretch>
        </p:blipFill>
        <p:spPr bwMode="auto">
          <a:xfrm>
            <a:off x="381000" y="1052155"/>
            <a:ext cx="8305800" cy="4267200"/>
          </a:xfrm>
          <a:prstGeom prst="rect">
            <a:avLst/>
          </a:prstGeom>
          <a:noFill/>
          <a:ln w="9525">
            <a:noFill/>
            <a:miter lim="800000"/>
            <a:headEnd/>
            <a:tailEnd/>
          </a:ln>
        </p:spPr>
      </p:pic>
      <p:sp>
        <p:nvSpPr>
          <p:cNvPr id="7" name="TextBox 6"/>
          <p:cNvSpPr txBox="1"/>
          <p:nvPr/>
        </p:nvSpPr>
        <p:spPr>
          <a:xfrm rot="2158600">
            <a:off x="4222701" y="5171954"/>
            <a:ext cx="1524000" cy="523220"/>
          </a:xfrm>
          <a:prstGeom prst="rect">
            <a:avLst/>
          </a:prstGeom>
          <a:noFill/>
        </p:spPr>
        <p:txBody>
          <a:bodyPr wrap="square" rtlCol="0">
            <a:spAutoFit/>
          </a:bodyPr>
          <a:lstStyle/>
          <a:p>
            <a:pPr defTabSz="914400"/>
            <a:r>
              <a:rPr lang="el-GR" sz="2800" dirty="0">
                <a:solidFill>
                  <a:prstClr val="black"/>
                </a:solidFill>
                <a:latin typeface="Calibri"/>
              </a:rPr>
              <a:t>μ</a:t>
            </a:r>
            <a:endParaRPr lang="en-US" sz="1400" dirty="0">
              <a:solidFill>
                <a:prstClr val="black"/>
              </a:solidFill>
              <a:latin typeface="Calibri"/>
            </a:endParaRPr>
          </a:p>
        </p:txBody>
      </p:sp>
      <p:sp>
        <p:nvSpPr>
          <p:cNvPr id="9" name="TextBox 8"/>
          <p:cNvSpPr txBox="1"/>
          <p:nvPr/>
        </p:nvSpPr>
        <p:spPr>
          <a:xfrm rot="2158600">
            <a:off x="5213301"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a:t>
            </a:r>
            <a:r>
              <a:rPr lang="el-GR" sz="2800" dirty="0">
                <a:solidFill>
                  <a:prstClr val="black"/>
                </a:solidFill>
                <a:latin typeface="Calibri"/>
              </a:rPr>
              <a:t>σ</a:t>
            </a:r>
            <a:endParaRPr lang="en-US" sz="1400" dirty="0">
              <a:solidFill>
                <a:prstClr val="black"/>
              </a:solidFill>
              <a:latin typeface="Calibri"/>
            </a:endParaRPr>
          </a:p>
        </p:txBody>
      </p:sp>
      <p:sp>
        <p:nvSpPr>
          <p:cNvPr id="10" name="TextBox 9"/>
          <p:cNvSpPr txBox="1"/>
          <p:nvPr/>
        </p:nvSpPr>
        <p:spPr>
          <a:xfrm rot="2158600">
            <a:off x="6203901"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+2</a:t>
            </a:r>
            <a:r>
              <a:rPr lang="el-GR" sz="2800" dirty="0">
                <a:solidFill>
                  <a:prstClr val="black"/>
                </a:solidFill>
                <a:latin typeface="Calibri"/>
              </a:rPr>
              <a:t>σ</a:t>
            </a:r>
            <a:endParaRPr lang="en-US" sz="1400" dirty="0">
              <a:solidFill>
                <a:prstClr val="black"/>
              </a:solidFill>
              <a:latin typeface="Calibri"/>
            </a:endParaRPr>
          </a:p>
        </p:txBody>
      </p:sp>
      <p:sp>
        <p:nvSpPr>
          <p:cNvPr id="11" name="TextBox 10"/>
          <p:cNvSpPr txBox="1"/>
          <p:nvPr/>
        </p:nvSpPr>
        <p:spPr>
          <a:xfrm rot="2158600">
            <a:off x="7194501"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+3</a:t>
            </a:r>
            <a:r>
              <a:rPr lang="el-GR" sz="2800" dirty="0">
                <a:solidFill>
                  <a:prstClr val="black"/>
                </a:solidFill>
                <a:latin typeface="Calibri"/>
              </a:rPr>
              <a:t>σ</a:t>
            </a:r>
            <a:endParaRPr lang="en-US" sz="1400" dirty="0">
              <a:solidFill>
                <a:prstClr val="black"/>
              </a:solidFill>
              <a:latin typeface="Calibri"/>
            </a:endParaRPr>
          </a:p>
        </p:txBody>
      </p:sp>
      <p:sp>
        <p:nvSpPr>
          <p:cNvPr id="12" name="TextBox 11"/>
          <p:cNvSpPr txBox="1"/>
          <p:nvPr/>
        </p:nvSpPr>
        <p:spPr>
          <a:xfrm rot="2158600">
            <a:off x="1263699"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-3</a:t>
            </a:r>
            <a:r>
              <a:rPr lang="el-GR" sz="2800" dirty="0">
                <a:solidFill>
                  <a:prstClr val="black"/>
                </a:solidFill>
                <a:latin typeface="Calibri"/>
              </a:rPr>
              <a:t>σ</a:t>
            </a:r>
            <a:endParaRPr lang="en-US" sz="2800" dirty="0">
              <a:solidFill>
                <a:prstClr val="black"/>
              </a:solidFill>
              <a:latin typeface="Calibri"/>
            </a:endParaRPr>
          </a:p>
        </p:txBody>
      </p:sp>
      <p:sp>
        <p:nvSpPr>
          <p:cNvPr id="13" name="TextBox 12"/>
          <p:cNvSpPr txBox="1"/>
          <p:nvPr/>
        </p:nvSpPr>
        <p:spPr>
          <a:xfrm rot="2158600">
            <a:off x="2254299"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-2</a:t>
            </a:r>
            <a:r>
              <a:rPr lang="el-GR" sz="2800" dirty="0">
                <a:solidFill>
                  <a:prstClr val="black"/>
                </a:solidFill>
                <a:latin typeface="Calibri"/>
              </a:rPr>
              <a:t>σ</a:t>
            </a:r>
            <a:endParaRPr lang="en-US" sz="2800" dirty="0">
              <a:solidFill>
                <a:prstClr val="black"/>
              </a:solidFill>
              <a:latin typeface="Calibri"/>
            </a:endParaRPr>
          </a:p>
        </p:txBody>
      </p:sp>
      <p:sp>
        <p:nvSpPr>
          <p:cNvPr id="14" name="TextBox 13"/>
          <p:cNvSpPr txBox="1"/>
          <p:nvPr/>
        </p:nvSpPr>
        <p:spPr>
          <a:xfrm rot="2158600">
            <a:off x="3244899" y="5171955"/>
            <a:ext cx="1524000" cy="523220"/>
          </a:xfrm>
          <a:prstGeom prst="rect">
            <a:avLst/>
          </a:prstGeom>
          <a:noFill/>
        </p:spPr>
        <p:txBody>
          <a:bodyPr wrap="square" rtlCol="0">
            <a:spAutoFit/>
          </a:bodyPr>
          <a:lstStyle/>
          <a:p>
            <a:pPr defTabSz="914400"/>
            <a:r>
              <a:rPr lang="el-GR" sz="2800" dirty="0">
                <a:solidFill>
                  <a:prstClr val="black"/>
                </a:solidFill>
                <a:latin typeface="Calibri"/>
              </a:rPr>
              <a:t>μ</a:t>
            </a:r>
            <a:r>
              <a:rPr lang="en-US" sz="2800" dirty="0">
                <a:solidFill>
                  <a:prstClr val="black"/>
                </a:solidFill>
                <a:latin typeface="Calibri"/>
              </a:rPr>
              <a:t>-</a:t>
            </a:r>
            <a:r>
              <a:rPr lang="el-GR" sz="2800" dirty="0">
                <a:solidFill>
                  <a:prstClr val="black"/>
                </a:solidFill>
                <a:latin typeface="Calibri"/>
              </a:rPr>
              <a:t>σ</a:t>
            </a:r>
            <a:endParaRPr lang="en-US" sz="2800" dirty="0">
              <a:solidFill>
                <a:prstClr val="black"/>
              </a:solidFill>
              <a:latin typeface="Calibri"/>
            </a:endParaRPr>
          </a:p>
        </p:txBody>
      </p:sp>
      <p:sp>
        <p:nvSpPr>
          <p:cNvPr id="15" name="TextBox 14"/>
          <p:cNvSpPr txBox="1"/>
          <p:nvPr/>
        </p:nvSpPr>
        <p:spPr>
          <a:xfrm>
            <a:off x="4572000" y="3232666"/>
            <a:ext cx="9144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34%</a:t>
            </a:r>
          </a:p>
        </p:txBody>
      </p:sp>
      <p:sp>
        <p:nvSpPr>
          <p:cNvPr id="16" name="TextBox 15"/>
          <p:cNvSpPr txBox="1"/>
          <p:nvPr/>
        </p:nvSpPr>
        <p:spPr>
          <a:xfrm>
            <a:off x="3581400" y="3232666"/>
            <a:ext cx="9144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34%</a:t>
            </a:r>
          </a:p>
        </p:txBody>
      </p:sp>
      <p:sp>
        <p:nvSpPr>
          <p:cNvPr id="17" name="TextBox 16"/>
          <p:cNvSpPr txBox="1"/>
          <p:nvPr/>
        </p:nvSpPr>
        <p:spPr>
          <a:xfrm>
            <a:off x="5410200" y="3613666"/>
            <a:ext cx="12192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13.5%</a:t>
            </a:r>
          </a:p>
        </p:txBody>
      </p:sp>
      <p:sp>
        <p:nvSpPr>
          <p:cNvPr id="18" name="TextBox 17"/>
          <p:cNvSpPr txBox="1"/>
          <p:nvPr/>
        </p:nvSpPr>
        <p:spPr>
          <a:xfrm>
            <a:off x="2438400" y="3613666"/>
            <a:ext cx="12954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13.5%</a:t>
            </a:r>
          </a:p>
        </p:txBody>
      </p:sp>
      <p:sp>
        <p:nvSpPr>
          <p:cNvPr id="19" name="TextBox 18"/>
          <p:cNvSpPr txBox="1"/>
          <p:nvPr/>
        </p:nvSpPr>
        <p:spPr>
          <a:xfrm>
            <a:off x="6477000" y="4306669"/>
            <a:ext cx="10668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2.35%</a:t>
            </a:r>
          </a:p>
        </p:txBody>
      </p:sp>
      <p:sp>
        <p:nvSpPr>
          <p:cNvPr id="20" name="TextBox 19"/>
          <p:cNvSpPr txBox="1"/>
          <p:nvPr/>
        </p:nvSpPr>
        <p:spPr>
          <a:xfrm>
            <a:off x="1600200" y="4338935"/>
            <a:ext cx="9906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2.35%</a:t>
            </a:r>
          </a:p>
        </p:txBody>
      </p:sp>
      <p:sp>
        <p:nvSpPr>
          <p:cNvPr id="22" name="TextBox 21"/>
          <p:cNvSpPr txBox="1"/>
          <p:nvPr/>
        </p:nvSpPr>
        <p:spPr>
          <a:xfrm>
            <a:off x="7848600" y="3505200"/>
            <a:ext cx="838200" cy="461665"/>
          </a:xfrm>
          <a:prstGeom prst="rect">
            <a:avLst/>
          </a:prstGeom>
          <a:noFill/>
        </p:spPr>
        <p:txBody>
          <a:bodyPr wrap="square" rtlCol="0">
            <a:spAutoFit/>
          </a:bodyPr>
          <a:lstStyle/>
          <a:p>
            <a:pPr algn="ctr" defTabSz="914400"/>
            <a:r>
              <a:rPr lang="en-US" sz="2400" b="1" dirty="0">
                <a:solidFill>
                  <a:prstClr val="black"/>
                </a:solidFill>
                <a:latin typeface="Calibri"/>
              </a:rPr>
              <a:t>.15%</a:t>
            </a:r>
          </a:p>
        </p:txBody>
      </p:sp>
      <p:sp>
        <p:nvSpPr>
          <p:cNvPr id="23" name="TextBox 22"/>
          <p:cNvSpPr txBox="1"/>
          <p:nvPr/>
        </p:nvSpPr>
        <p:spPr>
          <a:xfrm>
            <a:off x="381000" y="3436203"/>
            <a:ext cx="838200" cy="461665"/>
          </a:xfrm>
          <a:prstGeom prst="rect">
            <a:avLst/>
          </a:prstGeom>
          <a:noFill/>
        </p:spPr>
        <p:txBody>
          <a:bodyPr wrap="square" rtlCol="0">
            <a:spAutoFit/>
          </a:bodyPr>
          <a:lstStyle/>
          <a:p>
            <a:pPr algn="ctr" defTabSz="914400"/>
            <a:r>
              <a:rPr lang="en-US" sz="2400" b="1" dirty="0">
                <a:solidFill>
                  <a:prstClr val="black"/>
                </a:solidFill>
                <a:latin typeface="Calibri"/>
              </a:rPr>
              <a:t>.15%</a:t>
            </a:r>
          </a:p>
        </p:txBody>
      </p:sp>
      <p:cxnSp>
        <p:nvCxnSpPr>
          <p:cNvPr id="25" name="Straight Arrow Connector 24"/>
          <p:cNvCxnSpPr/>
          <p:nvPr/>
        </p:nvCxnSpPr>
        <p:spPr>
          <a:xfrm>
            <a:off x="1066800" y="4114800"/>
            <a:ext cx="228600" cy="685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H="1">
            <a:off x="7772400" y="4114800"/>
            <a:ext cx="228600" cy="685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59362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0" y="0"/>
            <a:ext cx="8458200" cy="1828800"/>
          </a:xfrm>
          <a:prstGeom prst="rect">
            <a:avLst/>
          </a:prstGeom>
        </p:spPr>
        <p:txBody>
          <a:bodyPr vert="horz" lIns="91440" tIns="45720" rIns="91440" bIns="45720" rtlCol="0" anchor="ctr">
            <a:normAutofit/>
          </a:bodyPr>
          <a:lstStyle/>
          <a:p>
            <a:pPr defTabSz="914400">
              <a:spcBef>
                <a:spcPct val="0"/>
              </a:spcBef>
              <a:defRPr/>
            </a:pPr>
            <a:r>
              <a:rPr lang="en-US" sz="4400" b="1" dirty="0">
                <a:solidFill>
                  <a:prstClr val="black"/>
                </a:solidFill>
                <a:latin typeface="Times New Roman" pitchFamily="18" charset="0"/>
                <a:cs typeface="Times New Roman" pitchFamily="18" charset="0"/>
              </a:rPr>
              <a:t/>
            </a:r>
            <a:br>
              <a:rPr lang="en-US" sz="4400" b="1" dirty="0">
                <a:solidFill>
                  <a:prstClr val="black"/>
                </a:solidFill>
                <a:latin typeface="Times New Roman" pitchFamily="18" charset="0"/>
                <a:cs typeface="Times New Roman" pitchFamily="18" charset="0"/>
              </a:rPr>
            </a:br>
            <a:endParaRPr lang="en-US" sz="4400" b="1" dirty="0">
              <a:solidFill>
                <a:prstClr val="black"/>
              </a:solidFill>
              <a:latin typeface="Times New Roman" pitchFamily="18" charset="0"/>
              <a:cs typeface="Times New Roman" pitchFamily="18" charset="0"/>
            </a:endParaRPr>
          </a:p>
        </p:txBody>
      </p:sp>
      <p:sp>
        <p:nvSpPr>
          <p:cNvPr id="5" name="Title 1"/>
          <p:cNvSpPr txBox="1">
            <a:spLocks/>
          </p:cNvSpPr>
          <p:nvPr/>
        </p:nvSpPr>
        <p:spPr>
          <a:xfrm>
            <a:off x="457200" y="1066800"/>
            <a:ext cx="8229600" cy="5562600"/>
          </a:xfrm>
          <a:prstGeom prst="rect">
            <a:avLst/>
          </a:prstGeom>
        </p:spPr>
        <p:txBody>
          <a:bodyPr vert="horz" lIns="91440" tIns="45720" rIns="91440" bIns="45720" rtlCol="0" anchor="t">
            <a:normAutofit/>
          </a:bodyPr>
          <a:lstStyle/>
          <a:p>
            <a:pPr defTabSz="914400">
              <a:spcBef>
                <a:spcPct val="0"/>
              </a:spcBef>
            </a:pPr>
            <a:r>
              <a:rPr lang="en-US" sz="3600" dirty="0">
                <a:solidFill>
                  <a:prstClr val="black"/>
                </a:solidFill>
                <a:latin typeface="Calibri"/>
                <a:cs typeface="Times New Roman" pitchFamily="18" charset="0"/>
              </a:rPr>
              <a:t>The scores on the </a:t>
            </a:r>
            <a:r>
              <a:rPr lang="en-US" sz="3600" dirty="0" smtClean="0">
                <a:solidFill>
                  <a:prstClr val="black"/>
                </a:solidFill>
                <a:latin typeface="Calibri"/>
                <a:cs typeface="Times New Roman" pitchFamily="18" charset="0"/>
              </a:rPr>
              <a:t>Math III </a:t>
            </a:r>
            <a:r>
              <a:rPr lang="en-US" sz="3600" dirty="0">
                <a:solidFill>
                  <a:prstClr val="black"/>
                </a:solidFill>
                <a:latin typeface="Calibri"/>
                <a:cs typeface="Times New Roman" pitchFamily="18" charset="0"/>
              </a:rPr>
              <a:t>midterm were normally distributed.  The mean is 82 with a standard deviation of 5.  Create and label a normal distribution curve to model the scenario</a:t>
            </a:r>
            <a:r>
              <a:rPr lang="en-US" sz="3600" dirty="0" smtClean="0">
                <a:solidFill>
                  <a:prstClr val="black"/>
                </a:solidFill>
                <a:latin typeface="Calibri"/>
                <a:cs typeface="Times New Roman" pitchFamily="18" charset="0"/>
              </a:rPr>
              <a:t>.</a:t>
            </a:r>
          </a:p>
          <a:p>
            <a:pPr defTabSz="914400">
              <a:spcBef>
                <a:spcPct val="0"/>
              </a:spcBef>
            </a:pPr>
            <a:endParaRPr lang="en-US" sz="3600" dirty="0">
              <a:solidFill>
                <a:prstClr val="black"/>
              </a:solidFill>
              <a:latin typeface="Calibri"/>
              <a:cs typeface="Times New Roman" pitchFamily="18" charset="0"/>
            </a:endParaRPr>
          </a:p>
          <a:p>
            <a:pPr defTabSz="914400">
              <a:spcBef>
                <a:spcPct val="0"/>
              </a:spcBef>
            </a:pPr>
            <a:endParaRPr lang="en-US" sz="3600" dirty="0">
              <a:solidFill>
                <a:prstClr val="black"/>
              </a:solidFill>
              <a:latin typeface="Calibri"/>
              <a:cs typeface="Times New Roman" pitchFamily="18" charset="0"/>
            </a:endParaRPr>
          </a:p>
          <a:p>
            <a:pPr defTabSz="914400">
              <a:spcBef>
                <a:spcPct val="0"/>
              </a:spcBef>
            </a:pPr>
            <a:endParaRPr lang="en-US" sz="3600" dirty="0">
              <a:solidFill>
                <a:prstClr val="black"/>
              </a:solidFill>
              <a:latin typeface="Calibri"/>
            </a:endParaRPr>
          </a:p>
          <a:p>
            <a:pPr defTabSz="914400">
              <a:spcBef>
                <a:spcPct val="0"/>
              </a:spcBef>
            </a:pPr>
            <a:r>
              <a:rPr lang="en-US" sz="1000" dirty="0">
                <a:solidFill>
                  <a:prstClr val="black"/>
                </a:solidFill>
                <a:latin typeface="Calibri"/>
              </a:rPr>
              <a:t>	 </a:t>
            </a:r>
            <a:r>
              <a:rPr lang="en-US" sz="1050" dirty="0">
                <a:solidFill>
                  <a:prstClr val="black"/>
                </a:solidFill>
                <a:latin typeface="Calibri"/>
              </a:rPr>
              <a:t/>
            </a:r>
            <a:br>
              <a:rPr lang="en-US" sz="1050" dirty="0">
                <a:solidFill>
                  <a:prstClr val="black"/>
                </a:solidFill>
                <a:latin typeface="Calibri"/>
              </a:rPr>
            </a:br>
            <a:endParaRPr lang="en-US" sz="1050" dirty="0">
              <a:solidFill>
                <a:prstClr val="black"/>
              </a:solidFill>
              <a:latin typeface="Calibri"/>
            </a:endParaRPr>
          </a:p>
        </p:txBody>
      </p:sp>
      <p:sp>
        <p:nvSpPr>
          <p:cNvPr id="6" name="Title 1"/>
          <p:cNvSpPr txBox="1">
            <a:spLocks/>
          </p:cNvSpPr>
          <p:nvPr/>
        </p:nvSpPr>
        <p:spPr>
          <a:xfrm>
            <a:off x="0" y="0"/>
            <a:ext cx="9144000" cy="1828800"/>
          </a:xfrm>
          <a:prstGeom prst="rect">
            <a:avLst/>
          </a:prstGeom>
        </p:spPr>
        <p:txBody>
          <a:bodyPr vert="horz" lIns="91440" tIns="45720" rIns="91440" bIns="45720" rtlCol="0" anchor="ctr">
            <a:normAutofit/>
          </a:bodyPr>
          <a:lstStyle/>
          <a:p>
            <a:pPr algn="ctr" defTabSz="914400">
              <a:spcBef>
                <a:spcPct val="0"/>
              </a:spcBef>
              <a:defRPr/>
            </a:pPr>
            <a:r>
              <a:rPr lang="en-US" sz="4400" b="1" dirty="0">
                <a:solidFill>
                  <a:prstClr val="black"/>
                </a:solidFill>
                <a:latin typeface="Calibri"/>
                <a:cs typeface="Times New Roman" pitchFamily="18" charset="0"/>
              </a:rPr>
              <a:t>How do you use this?</a:t>
            </a:r>
          </a:p>
          <a:p>
            <a:pPr defTabSz="914400">
              <a:spcBef>
                <a:spcPct val="0"/>
              </a:spcBef>
              <a:defRPr/>
            </a:pPr>
            <a:endParaRPr lang="en-US" sz="4400" dirty="0">
              <a:solidFill>
                <a:prstClr val="black"/>
              </a:solidFill>
              <a:latin typeface="Arial Rounded MT Bold" pitchFamily="34" charset="0"/>
            </a:endParaRPr>
          </a:p>
        </p:txBody>
      </p:sp>
    </p:spTree>
    <p:extLst>
      <p:ext uri="{BB962C8B-B14F-4D97-AF65-F5344CB8AC3E}">
        <p14:creationId xmlns:p14="http://schemas.microsoft.com/office/powerpoint/2010/main" val="918406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grpSp>
        <p:nvGrpSpPr>
          <p:cNvPr id="14" name="Group 13"/>
          <p:cNvGrpSpPr/>
          <p:nvPr/>
        </p:nvGrpSpPr>
        <p:grpSpPr>
          <a:xfrm>
            <a:off x="1295400" y="4876800"/>
            <a:ext cx="6554165" cy="584775"/>
            <a:chOff x="1659276" y="3048000"/>
            <a:chExt cx="5817742" cy="584775"/>
          </a:xfrm>
        </p:grpSpPr>
        <p:sp>
          <p:nvSpPr>
            <p:cNvPr id="7" name="TextBox 6"/>
            <p:cNvSpPr txBox="1"/>
            <p:nvPr/>
          </p:nvSpPr>
          <p:spPr>
            <a:xfrm>
              <a:off x="4267200" y="3048000"/>
              <a:ext cx="609600" cy="584775"/>
            </a:xfrm>
            <a:prstGeom prst="rect">
              <a:avLst/>
            </a:prstGeom>
            <a:noFill/>
          </p:spPr>
          <p:txBody>
            <a:bodyPr wrap="square" rtlCol="0">
              <a:spAutoFit/>
            </a:bodyPr>
            <a:lstStyle/>
            <a:p>
              <a:pPr defTabSz="914400"/>
              <a:r>
                <a:rPr lang="en-US" sz="3200" b="1" dirty="0">
                  <a:solidFill>
                    <a:srgbClr val="FF0000"/>
                  </a:solidFill>
                  <a:latin typeface="Calibri"/>
                </a:rPr>
                <a:t>82</a:t>
              </a:r>
            </a:p>
          </p:txBody>
        </p:sp>
        <p:sp>
          <p:nvSpPr>
            <p:cNvPr id="8" name="TextBox 7"/>
            <p:cNvSpPr txBox="1"/>
            <p:nvPr/>
          </p:nvSpPr>
          <p:spPr>
            <a:xfrm>
              <a:off x="5176463" y="3048000"/>
              <a:ext cx="609600" cy="584775"/>
            </a:xfrm>
            <a:prstGeom prst="rect">
              <a:avLst/>
            </a:prstGeom>
            <a:noFill/>
          </p:spPr>
          <p:txBody>
            <a:bodyPr wrap="square" rtlCol="0">
              <a:spAutoFit/>
            </a:bodyPr>
            <a:lstStyle/>
            <a:p>
              <a:pPr defTabSz="914400"/>
              <a:r>
                <a:rPr lang="en-US" sz="3200" b="1" dirty="0">
                  <a:solidFill>
                    <a:srgbClr val="FF0000"/>
                  </a:solidFill>
                  <a:latin typeface="Calibri"/>
                </a:rPr>
                <a:t>87</a:t>
              </a:r>
            </a:p>
          </p:txBody>
        </p:sp>
        <p:sp>
          <p:nvSpPr>
            <p:cNvPr id="9" name="TextBox 8"/>
            <p:cNvSpPr txBox="1"/>
            <p:nvPr/>
          </p:nvSpPr>
          <p:spPr>
            <a:xfrm>
              <a:off x="6055759" y="3048000"/>
              <a:ext cx="609600" cy="584775"/>
            </a:xfrm>
            <a:prstGeom prst="rect">
              <a:avLst/>
            </a:prstGeom>
            <a:noFill/>
          </p:spPr>
          <p:txBody>
            <a:bodyPr wrap="square" rtlCol="0">
              <a:spAutoFit/>
            </a:bodyPr>
            <a:lstStyle/>
            <a:p>
              <a:pPr defTabSz="914400"/>
              <a:r>
                <a:rPr lang="en-US" sz="3200" b="1" dirty="0">
                  <a:solidFill>
                    <a:srgbClr val="FF0000"/>
                  </a:solidFill>
                  <a:latin typeface="Calibri"/>
                </a:rPr>
                <a:t>92</a:t>
              </a:r>
            </a:p>
          </p:txBody>
        </p:sp>
        <p:sp>
          <p:nvSpPr>
            <p:cNvPr id="10" name="TextBox 9"/>
            <p:cNvSpPr txBox="1"/>
            <p:nvPr/>
          </p:nvSpPr>
          <p:spPr>
            <a:xfrm>
              <a:off x="6867418" y="3048000"/>
              <a:ext cx="609600" cy="584775"/>
            </a:xfrm>
            <a:prstGeom prst="rect">
              <a:avLst/>
            </a:prstGeom>
            <a:noFill/>
          </p:spPr>
          <p:txBody>
            <a:bodyPr wrap="square" rtlCol="0">
              <a:spAutoFit/>
            </a:bodyPr>
            <a:lstStyle/>
            <a:p>
              <a:pPr defTabSz="914400"/>
              <a:r>
                <a:rPr lang="en-US" sz="3200" b="1" dirty="0">
                  <a:solidFill>
                    <a:srgbClr val="FF0000"/>
                  </a:solidFill>
                  <a:latin typeface="Calibri"/>
                </a:rPr>
                <a:t>97</a:t>
              </a:r>
            </a:p>
          </p:txBody>
        </p:sp>
        <p:sp>
          <p:nvSpPr>
            <p:cNvPr id="11" name="TextBox 10"/>
            <p:cNvSpPr txBox="1"/>
            <p:nvPr/>
          </p:nvSpPr>
          <p:spPr>
            <a:xfrm>
              <a:off x="3417869" y="3048000"/>
              <a:ext cx="609600" cy="584775"/>
            </a:xfrm>
            <a:prstGeom prst="rect">
              <a:avLst/>
            </a:prstGeom>
            <a:noFill/>
          </p:spPr>
          <p:txBody>
            <a:bodyPr wrap="square" rtlCol="0">
              <a:spAutoFit/>
            </a:bodyPr>
            <a:lstStyle/>
            <a:p>
              <a:pPr defTabSz="914400"/>
              <a:r>
                <a:rPr lang="en-US" sz="3200" b="1" dirty="0">
                  <a:solidFill>
                    <a:srgbClr val="FF0000"/>
                  </a:solidFill>
                  <a:latin typeface="Calibri"/>
                </a:rPr>
                <a:t>77</a:t>
              </a:r>
            </a:p>
          </p:txBody>
        </p:sp>
        <p:sp>
          <p:nvSpPr>
            <p:cNvPr id="12" name="TextBox 11"/>
            <p:cNvSpPr txBox="1"/>
            <p:nvPr/>
          </p:nvSpPr>
          <p:spPr>
            <a:xfrm>
              <a:off x="2514600" y="3048000"/>
              <a:ext cx="609600" cy="584775"/>
            </a:xfrm>
            <a:prstGeom prst="rect">
              <a:avLst/>
            </a:prstGeom>
            <a:noFill/>
          </p:spPr>
          <p:txBody>
            <a:bodyPr wrap="square" rtlCol="0">
              <a:spAutoFit/>
            </a:bodyPr>
            <a:lstStyle/>
            <a:p>
              <a:pPr defTabSz="914400"/>
              <a:r>
                <a:rPr lang="en-US" sz="3200" b="1" dirty="0">
                  <a:solidFill>
                    <a:srgbClr val="FF0000"/>
                  </a:solidFill>
                  <a:latin typeface="Calibri"/>
                </a:rPr>
                <a:t>72</a:t>
              </a:r>
            </a:p>
          </p:txBody>
        </p:sp>
        <p:sp>
          <p:nvSpPr>
            <p:cNvPr id="13" name="TextBox 12"/>
            <p:cNvSpPr txBox="1"/>
            <p:nvPr/>
          </p:nvSpPr>
          <p:spPr>
            <a:xfrm>
              <a:off x="1659276" y="3048000"/>
              <a:ext cx="609600" cy="584775"/>
            </a:xfrm>
            <a:prstGeom prst="rect">
              <a:avLst/>
            </a:prstGeom>
            <a:noFill/>
          </p:spPr>
          <p:txBody>
            <a:bodyPr wrap="square" rtlCol="0">
              <a:spAutoFit/>
            </a:bodyPr>
            <a:lstStyle/>
            <a:p>
              <a:pPr defTabSz="914400"/>
              <a:r>
                <a:rPr lang="en-US" sz="3200" b="1" dirty="0">
                  <a:solidFill>
                    <a:srgbClr val="FF0000"/>
                  </a:solidFill>
                  <a:latin typeface="Calibri"/>
                </a:rPr>
                <a:t>67</a:t>
              </a:r>
            </a:p>
          </p:txBody>
        </p:sp>
      </p:grpSp>
      <p:sp>
        <p:nvSpPr>
          <p:cNvPr id="15" name="TextBox 14"/>
          <p:cNvSpPr txBox="1"/>
          <p:nvPr/>
        </p:nvSpPr>
        <p:spPr>
          <a:xfrm>
            <a:off x="0" y="228600"/>
            <a:ext cx="9144000" cy="1200329"/>
          </a:xfrm>
          <a:prstGeom prst="rect">
            <a:avLst/>
          </a:prstGeom>
          <a:noFill/>
        </p:spPr>
        <p:txBody>
          <a:bodyPr wrap="square" rtlCol="0">
            <a:spAutoFit/>
          </a:bodyPr>
          <a:lstStyle/>
          <a:p>
            <a:pPr defTabSz="914400"/>
            <a:r>
              <a:rPr lang="en-US" sz="3600" dirty="0">
                <a:solidFill>
                  <a:prstClr val="black"/>
                </a:solidFill>
                <a:latin typeface="Calibri"/>
                <a:cs typeface="Arial" pitchFamily="34" charset="0"/>
              </a:rPr>
              <a:t>Draw the curve, </a:t>
            </a:r>
            <a:r>
              <a:rPr lang="en-US" sz="3600" dirty="0" smtClean="0">
                <a:solidFill>
                  <a:prstClr val="black"/>
                </a:solidFill>
                <a:latin typeface="Calibri"/>
                <a:cs typeface="Arial" pitchFamily="34" charset="0"/>
              </a:rPr>
              <a:t>label </a:t>
            </a:r>
            <a:r>
              <a:rPr lang="en-US" sz="3600" dirty="0">
                <a:solidFill>
                  <a:prstClr val="black"/>
                </a:solidFill>
                <a:latin typeface="Calibri"/>
                <a:cs typeface="Arial" pitchFamily="34" charset="0"/>
              </a:rPr>
              <a:t>mean, then </a:t>
            </a:r>
            <a:r>
              <a:rPr lang="en-US" sz="3600" dirty="0" smtClean="0">
                <a:solidFill>
                  <a:prstClr val="black"/>
                </a:solidFill>
                <a:latin typeface="Calibri"/>
                <a:cs typeface="Arial" pitchFamily="34" charset="0"/>
              </a:rPr>
              <a:t>add to get </a:t>
            </a:r>
            <a:r>
              <a:rPr lang="en-US" sz="3600" dirty="0">
                <a:solidFill>
                  <a:prstClr val="black"/>
                </a:solidFill>
                <a:latin typeface="Calibri"/>
                <a:cs typeface="Arial" pitchFamily="34" charset="0"/>
              </a:rPr>
              <a:t>the standard deviations above and below the mean.</a:t>
            </a:r>
          </a:p>
        </p:txBody>
      </p:sp>
      <p:pic>
        <p:nvPicPr>
          <p:cNvPr id="17" name="Picture 2"/>
          <p:cNvPicPr>
            <a:picLocks noChangeAspect="1" noChangeArrowheads="1"/>
          </p:cNvPicPr>
          <p:nvPr/>
        </p:nvPicPr>
        <p:blipFill>
          <a:blip r:embed="rId2" cstate="print">
            <a:clrChange>
              <a:clrFrom>
                <a:srgbClr val="FFFFFF"/>
              </a:clrFrom>
              <a:clrTo>
                <a:srgbClr val="FFFFFF">
                  <a:alpha val="0"/>
                </a:srgbClr>
              </a:clrTo>
            </a:clrChange>
          </a:blip>
          <a:srcRect r="54512"/>
          <a:stretch>
            <a:fillRect/>
          </a:stretch>
        </p:blipFill>
        <p:spPr bwMode="auto">
          <a:xfrm>
            <a:off x="381000" y="1052155"/>
            <a:ext cx="8305800" cy="4267200"/>
          </a:xfrm>
          <a:prstGeom prst="rect">
            <a:avLst/>
          </a:prstGeom>
          <a:noFill/>
          <a:ln w="9525">
            <a:noFill/>
            <a:miter lim="800000"/>
            <a:headEnd/>
            <a:tailEnd/>
          </a:ln>
        </p:spPr>
      </p:pic>
      <p:sp>
        <p:nvSpPr>
          <p:cNvPr id="27" name="TextBox 26"/>
          <p:cNvSpPr txBox="1"/>
          <p:nvPr/>
        </p:nvSpPr>
        <p:spPr>
          <a:xfrm>
            <a:off x="4572000" y="3232666"/>
            <a:ext cx="9144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34%</a:t>
            </a:r>
          </a:p>
        </p:txBody>
      </p:sp>
      <p:sp>
        <p:nvSpPr>
          <p:cNvPr id="28" name="TextBox 27"/>
          <p:cNvSpPr txBox="1"/>
          <p:nvPr/>
        </p:nvSpPr>
        <p:spPr>
          <a:xfrm>
            <a:off x="3581400" y="3232666"/>
            <a:ext cx="9144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34%</a:t>
            </a:r>
          </a:p>
        </p:txBody>
      </p:sp>
      <p:sp>
        <p:nvSpPr>
          <p:cNvPr id="29" name="TextBox 28"/>
          <p:cNvSpPr txBox="1"/>
          <p:nvPr/>
        </p:nvSpPr>
        <p:spPr>
          <a:xfrm>
            <a:off x="5410200" y="3613666"/>
            <a:ext cx="12192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13.5%</a:t>
            </a:r>
          </a:p>
        </p:txBody>
      </p:sp>
      <p:sp>
        <p:nvSpPr>
          <p:cNvPr id="30" name="TextBox 29"/>
          <p:cNvSpPr txBox="1"/>
          <p:nvPr/>
        </p:nvSpPr>
        <p:spPr>
          <a:xfrm>
            <a:off x="2438400" y="3613666"/>
            <a:ext cx="12954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13.5%</a:t>
            </a:r>
          </a:p>
        </p:txBody>
      </p:sp>
      <p:sp>
        <p:nvSpPr>
          <p:cNvPr id="31" name="TextBox 30"/>
          <p:cNvSpPr txBox="1"/>
          <p:nvPr/>
        </p:nvSpPr>
        <p:spPr>
          <a:xfrm>
            <a:off x="6477000" y="4306669"/>
            <a:ext cx="10668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2.35%</a:t>
            </a:r>
          </a:p>
        </p:txBody>
      </p:sp>
      <p:sp>
        <p:nvSpPr>
          <p:cNvPr id="32" name="TextBox 31"/>
          <p:cNvSpPr txBox="1"/>
          <p:nvPr/>
        </p:nvSpPr>
        <p:spPr>
          <a:xfrm>
            <a:off x="1600200" y="4306669"/>
            <a:ext cx="990600" cy="461665"/>
          </a:xfrm>
          <a:prstGeom prst="rect">
            <a:avLst/>
          </a:prstGeom>
          <a:noFill/>
          <a:ln w="38100">
            <a:noFill/>
          </a:ln>
        </p:spPr>
        <p:txBody>
          <a:bodyPr wrap="square" rtlCol="0" anchor="ctr">
            <a:spAutoFit/>
          </a:bodyPr>
          <a:lstStyle/>
          <a:p>
            <a:pPr algn="ctr" defTabSz="914400"/>
            <a:r>
              <a:rPr lang="en-US" sz="2400" b="1" dirty="0">
                <a:solidFill>
                  <a:prstClr val="black"/>
                </a:solidFill>
                <a:latin typeface="Calibri"/>
              </a:rPr>
              <a:t>2.35%</a:t>
            </a:r>
          </a:p>
        </p:txBody>
      </p:sp>
      <p:sp>
        <p:nvSpPr>
          <p:cNvPr id="33" name="TextBox 32"/>
          <p:cNvSpPr txBox="1"/>
          <p:nvPr/>
        </p:nvSpPr>
        <p:spPr>
          <a:xfrm>
            <a:off x="7848600" y="3505200"/>
            <a:ext cx="838200" cy="461665"/>
          </a:xfrm>
          <a:prstGeom prst="rect">
            <a:avLst/>
          </a:prstGeom>
          <a:noFill/>
        </p:spPr>
        <p:txBody>
          <a:bodyPr wrap="square" rtlCol="0">
            <a:spAutoFit/>
          </a:bodyPr>
          <a:lstStyle/>
          <a:p>
            <a:pPr algn="ctr" defTabSz="914400"/>
            <a:r>
              <a:rPr lang="en-US" sz="2400" b="1" dirty="0">
                <a:solidFill>
                  <a:prstClr val="black"/>
                </a:solidFill>
                <a:latin typeface="Calibri"/>
              </a:rPr>
              <a:t>.15%</a:t>
            </a:r>
          </a:p>
        </p:txBody>
      </p:sp>
      <p:sp>
        <p:nvSpPr>
          <p:cNvPr id="34" name="TextBox 33"/>
          <p:cNvSpPr txBox="1"/>
          <p:nvPr/>
        </p:nvSpPr>
        <p:spPr>
          <a:xfrm>
            <a:off x="381000" y="3436203"/>
            <a:ext cx="838200" cy="461665"/>
          </a:xfrm>
          <a:prstGeom prst="rect">
            <a:avLst/>
          </a:prstGeom>
          <a:noFill/>
        </p:spPr>
        <p:txBody>
          <a:bodyPr wrap="square" rtlCol="0">
            <a:spAutoFit/>
          </a:bodyPr>
          <a:lstStyle/>
          <a:p>
            <a:pPr algn="ctr" defTabSz="914400"/>
            <a:r>
              <a:rPr lang="en-US" sz="2400" b="1" dirty="0">
                <a:solidFill>
                  <a:prstClr val="black"/>
                </a:solidFill>
                <a:latin typeface="Calibri"/>
              </a:rPr>
              <a:t>.15%</a:t>
            </a:r>
          </a:p>
        </p:txBody>
      </p:sp>
      <p:cxnSp>
        <p:nvCxnSpPr>
          <p:cNvPr id="35" name="Straight Arrow Connector 34"/>
          <p:cNvCxnSpPr/>
          <p:nvPr/>
        </p:nvCxnSpPr>
        <p:spPr>
          <a:xfrm>
            <a:off x="1066800" y="4114800"/>
            <a:ext cx="228600" cy="685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flipH="1">
            <a:off x="7772400" y="4114800"/>
            <a:ext cx="228600" cy="685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2805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228600" y="1066800"/>
            <a:ext cx="8458200" cy="1752600"/>
          </a:xfrm>
          <a:prstGeom prst="rect">
            <a:avLst/>
          </a:prstGeom>
        </p:spPr>
        <p:txBody>
          <a:bodyPr vert="horz" lIns="91440" tIns="45720" rIns="91440" bIns="45720" rtlCol="0" anchor="ctr">
            <a:normAutofit fontScale="62500" lnSpcReduction="20000"/>
          </a:bodyPr>
          <a:lstStyle/>
          <a:p>
            <a:pPr defTabSz="914400">
              <a:spcBef>
                <a:spcPct val="0"/>
              </a:spcBef>
            </a:pPr>
            <a:endParaRPr lang="en-US" sz="4400" dirty="0">
              <a:solidFill>
                <a:prstClr val="black"/>
              </a:solidFill>
              <a:latin typeface="Calibri"/>
              <a:cs typeface="Times New Roman" pitchFamily="18" charset="0"/>
            </a:endParaRPr>
          </a:p>
          <a:p>
            <a:pPr marL="1371600" indent="-1371600" defTabSz="914400">
              <a:spcBef>
                <a:spcPct val="0"/>
              </a:spcBef>
            </a:pPr>
            <a:r>
              <a:rPr lang="en-US" sz="6400" dirty="0">
                <a:solidFill>
                  <a:prstClr val="black"/>
                </a:solidFill>
                <a:latin typeface="Calibri"/>
                <a:cs typeface="Times New Roman" pitchFamily="18" charset="0"/>
              </a:rPr>
              <a:t>a. scored between 77 and 87 </a:t>
            </a:r>
            <a:r>
              <a:rPr lang="en-US" sz="4700" i="1" dirty="0">
                <a:solidFill>
                  <a:prstClr val="black"/>
                </a:solidFill>
                <a:latin typeface="Calibri"/>
                <a:cs typeface="Times New Roman" pitchFamily="18" charset="0"/>
              </a:rPr>
              <a:t>	</a:t>
            </a:r>
            <a:r>
              <a:rPr lang="en-US" sz="4400" i="1" dirty="0">
                <a:solidFill>
                  <a:prstClr val="black"/>
                </a:solidFill>
                <a:latin typeface="Calibri"/>
                <a:cs typeface="Times New Roman" pitchFamily="18" charset="0"/>
              </a:rPr>
              <a:t>		 </a:t>
            </a:r>
            <a:br>
              <a:rPr lang="en-US" sz="4400" i="1" dirty="0">
                <a:solidFill>
                  <a:prstClr val="black"/>
                </a:solidFill>
                <a:latin typeface="Calibri"/>
                <a:cs typeface="Times New Roman" pitchFamily="18" charset="0"/>
              </a:rPr>
            </a:br>
            <a:endParaRPr lang="en-US" sz="4400" i="1" dirty="0">
              <a:solidFill>
                <a:prstClr val="black"/>
              </a:solidFill>
              <a:latin typeface="Calibri"/>
              <a:cs typeface="Times New Roman" pitchFamily="18" charset="0"/>
            </a:endParaRPr>
          </a:p>
        </p:txBody>
      </p:sp>
      <p:sp>
        <p:nvSpPr>
          <p:cNvPr id="5" name="Title 1"/>
          <p:cNvSpPr txBox="1">
            <a:spLocks/>
          </p:cNvSpPr>
          <p:nvPr/>
        </p:nvSpPr>
        <p:spPr>
          <a:xfrm>
            <a:off x="228600" y="1937905"/>
            <a:ext cx="8382000" cy="990600"/>
          </a:xfrm>
          <a:prstGeom prst="rect">
            <a:avLst/>
          </a:prstGeom>
        </p:spPr>
        <p:txBody>
          <a:bodyPr vert="horz" lIns="91440" tIns="45720" rIns="91440" bIns="45720" rtlCol="0" anchor="ctr">
            <a:normAutofit fontScale="70000" lnSpcReduction="20000"/>
          </a:bodyPr>
          <a:lstStyle/>
          <a:p>
            <a:pPr defTabSz="914400">
              <a:spcBef>
                <a:spcPct val="0"/>
              </a:spcBef>
            </a:pPr>
            <a:r>
              <a:rPr lang="en-US" sz="4400" dirty="0">
                <a:solidFill>
                  <a:prstClr val="black"/>
                </a:solidFill>
                <a:latin typeface="Calibri"/>
                <a:cs typeface="Times New Roman" pitchFamily="18" charset="0"/>
              </a:rPr>
              <a:t>	</a:t>
            </a:r>
          </a:p>
          <a:p>
            <a:pPr defTabSz="914400">
              <a:spcBef>
                <a:spcPct val="0"/>
              </a:spcBef>
            </a:pPr>
            <a:r>
              <a:rPr lang="en-US" sz="5700" dirty="0">
                <a:solidFill>
                  <a:prstClr val="black"/>
                </a:solidFill>
                <a:latin typeface="Calibri"/>
                <a:cs typeface="Times New Roman" pitchFamily="18" charset="0"/>
              </a:rPr>
              <a:t>b. scored between 82 and 87</a:t>
            </a:r>
            <a:r>
              <a:rPr lang="en-US" sz="5200" dirty="0">
                <a:solidFill>
                  <a:prstClr val="black"/>
                </a:solidFill>
                <a:latin typeface="Calibri"/>
                <a:cs typeface="Times New Roman" pitchFamily="18" charset="0"/>
              </a:rPr>
              <a:t>	</a:t>
            </a:r>
          </a:p>
        </p:txBody>
      </p:sp>
      <p:sp>
        <p:nvSpPr>
          <p:cNvPr id="6" name="Title 1"/>
          <p:cNvSpPr txBox="1">
            <a:spLocks/>
          </p:cNvSpPr>
          <p:nvPr/>
        </p:nvSpPr>
        <p:spPr>
          <a:xfrm>
            <a:off x="228600" y="2562225"/>
            <a:ext cx="8686800" cy="1676400"/>
          </a:xfrm>
          <a:prstGeom prst="rect">
            <a:avLst/>
          </a:prstGeom>
        </p:spPr>
        <p:txBody>
          <a:bodyPr vert="horz" lIns="91440" tIns="45720" rIns="91440" bIns="45720" rtlCol="0" anchor="ctr">
            <a:normAutofit fontScale="62500" lnSpcReduction="20000"/>
          </a:bodyPr>
          <a:lstStyle/>
          <a:p>
            <a:pPr defTabSz="914400">
              <a:spcBef>
                <a:spcPct val="0"/>
              </a:spcBef>
            </a:pPr>
            <a:r>
              <a:rPr lang="en-US" sz="4400" dirty="0">
                <a:solidFill>
                  <a:prstClr val="black"/>
                </a:solidFill>
                <a:latin typeface="Calibri"/>
                <a:cs typeface="Times New Roman" pitchFamily="18" charset="0"/>
              </a:rPr>
              <a:t>	</a:t>
            </a:r>
          </a:p>
          <a:p>
            <a:pPr marL="1371600" indent="-1371600" defTabSz="914400">
              <a:spcBef>
                <a:spcPct val="0"/>
              </a:spcBef>
            </a:pPr>
            <a:r>
              <a:rPr lang="en-US" sz="6400" dirty="0">
                <a:solidFill>
                  <a:prstClr val="black"/>
                </a:solidFill>
                <a:latin typeface="Calibri"/>
                <a:cs typeface="Times New Roman" pitchFamily="18" charset="0"/>
              </a:rPr>
              <a:t>c. scored between 72 and 87</a:t>
            </a:r>
            <a:r>
              <a:rPr lang="en-US" sz="4400" dirty="0">
                <a:solidFill>
                  <a:prstClr val="black"/>
                </a:solidFill>
                <a:latin typeface="Calibri"/>
                <a:cs typeface="Times New Roman" pitchFamily="18" charset="0"/>
              </a:rPr>
              <a:t>	</a:t>
            </a:r>
          </a:p>
          <a:p>
            <a:pPr marL="742950" indent="-742950" defTabSz="914400">
              <a:spcBef>
                <a:spcPct val="0"/>
              </a:spcBef>
            </a:pPr>
            <a:r>
              <a:rPr lang="en-US" sz="4400" dirty="0">
                <a:solidFill>
                  <a:prstClr val="black"/>
                </a:solidFill>
                <a:latin typeface="Calibri"/>
                <a:cs typeface="Times New Roman" pitchFamily="18" charset="0"/>
              </a:rPr>
              <a:t/>
            </a:r>
            <a:br>
              <a:rPr lang="en-US" sz="4400" dirty="0">
                <a:solidFill>
                  <a:prstClr val="black"/>
                </a:solidFill>
                <a:latin typeface="Calibri"/>
                <a:cs typeface="Times New Roman" pitchFamily="18" charset="0"/>
              </a:rPr>
            </a:br>
            <a:endParaRPr lang="en-US" sz="4400" dirty="0">
              <a:solidFill>
                <a:prstClr val="black"/>
              </a:solidFill>
              <a:latin typeface="Calibri"/>
              <a:cs typeface="Times New Roman" pitchFamily="18" charset="0"/>
            </a:endParaRPr>
          </a:p>
        </p:txBody>
      </p:sp>
      <p:sp>
        <p:nvSpPr>
          <p:cNvPr id="7" name="Title 1"/>
          <p:cNvSpPr txBox="1">
            <a:spLocks/>
          </p:cNvSpPr>
          <p:nvPr/>
        </p:nvSpPr>
        <p:spPr>
          <a:xfrm>
            <a:off x="228600" y="3205595"/>
            <a:ext cx="8915400" cy="1657350"/>
          </a:xfrm>
          <a:prstGeom prst="rect">
            <a:avLst/>
          </a:prstGeom>
        </p:spPr>
        <p:txBody>
          <a:bodyPr vert="horz" lIns="91440" tIns="45720" rIns="91440" bIns="45720" rtlCol="0" anchor="ctr">
            <a:normAutofit fontScale="55000" lnSpcReduction="20000"/>
          </a:bodyPr>
          <a:lstStyle/>
          <a:p>
            <a:pPr defTabSz="914400">
              <a:spcBef>
                <a:spcPct val="0"/>
              </a:spcBef>
            </a:pPr>
            <a:r>
              <a:rPr lang="en-US" sz="6300" dirty="0">
                <a:solidFill>
                  <a:prstClr val="black"/>
                </a:solidFill>
                <a:latin typeface="Calibri"/>
                <a:cs typeface="Times New Roman" pitchFamily="18" charset="0"/>
              </a:rPr>
              <a:t>	</a:t>
            </a:r>
          </a:p>
          <a:p>
            <a:pPr marL="1371600" indent="-1371600" defTabSz="914400">
              <a:spcBef>
                <a:spcPct val="0"/>
              </a:spcBef>
            </a:pPr>
            <a:r>
              <a:rPr lang="en-US" sz="7300" dirty="0">
                <a:solidFill>
                  <a:prstClr val="black"/>
                </a:solidFill>
                <a:latin typeface="Calibri"/>
                <a:cs typeface="Times New Roman" pitchFamily="18" charset="0"/>
              </a:rPr>
              <a:t>d. scored higher than 92 </a:t>
            </a:r>
            <a:r>
              <a:rPr lang="en-US" sz="4400" dirty="0">
                <a:solidFill>
                  <a:prstClr val="black"/>
                </a:solidFill>
                <a:latin typeface="Calibri"/>
                <a:cs typeface="Times New Roman" pitchFamily="18" charset="0"/>
              </a:rPr>
              <a:t>	</a:t>
            </a:r>
          </a:p>
          <a:p>
            <a:pPr marL="742950" indent="-742950" defTabSz="914400">
              <a:spcBef>
                <a:spcPct val="0"/>
              </a:spcBef>
            </a:pPr>
            <a:r>
              <a:rPr lang="en-US" sz="4400" dirty="0">
                <a:solidFill>
                  <a:prstClr val="black"/>
                </a:solidFill>
                <a:latin typeface="Calibri"/>
                <a:cs typeface="Times New Roman" pitchFamily="18" charset="0"/>
              </a:rPr>
              <a:t/>
            </a:r>
            <a:br>
              <a:rPr lang="en-US" sz="4400" dirty="0">
                <a:solidFill>
                  <a:prstClr val="black"/>
                </a:solidFill>
                <a:latin typeface="Calibri"/>
                <a:cs typeface="Times New Roman" pitchFamily="18" charset="0"/>
              </a:rPr>
            </a:br>
            <a:endParaRPr lang="en-US" sz="4400" dirty="0">
              <a:solidFill>
                <a:prstClr val="black"/>
              </a:solidFill>
              <a:latin typeface="Calibri"/>
              <a:cs typeface="Times New Roman" pitchFamily="18" charset="0"/>
            </a:endParaRPr>
          </a:p>
        </p:txBody>
      </p:sp>
      <p:sp>
        <p:nvSpPr>
          <p:cNvPr id="8" name="Title 1"/>
          <p:cNvSpPr txBox="1">
            <a:spLocks/>
          </p:cNvSpPr>
          <p:nvPr/>
        </p:nvSpPr>
        <p:spPr>
          <a:xfrm>
            <a:off x="228600" y="4119995"/>
            <a:ext cx="7924800" cy="1524000"/>
          </a:xfrm>
          <a:prstGeom prst="rect">
            <a:avLst/>
          </a:prstGeom>
        </p:spPr>
        <p:txBody>
          <a:bodyPr vert="horz" lIns="91440" tIns="45720" rIns="91440" bIns="45720" rtlCol="0" anchor="ctr">
            <a:noAutofit/>
          </a:bodyPr>
          <a:lstStyle/>
          <a:p>
            <a:pPr defTabSz="914400">
              <a:spcBef>
                <a:spcPct val="0"/>
              </a:spcBef>
            </a:pPr>
            <a:r>
              <a:rPr lang="en-US" sz="4400" dirty="0">
                <a:solidFill>
                  <a:prstClr val="black"/>
                </a:solidFill>
                <a:latin typeface="Calibri"/>
                <a:cs typeface="Times New Roman" pitchFamily="18" charset="0"/>
              </a:rPr>
              <a:t>	</a:t>
            </a:r>
          </a:p>
          <a:p>
            <a:pPr marL="1371600" indent="-1371600" defTabSz="914400">
              <a:spcBef>
                <a:spcPct val="0"/>
              </a:spcBef>
            </a:pPr>
            <a:r>
              <a:rPr lang="en-US" sz="4000" dirty="0">
                <a:solidFill>
                  <a:prstClr val="black"/>
                </a:solidFill>
                <a:latin typeface="Calibri"/>
                <a:cs typeface="Times New Roman" pitchFamily="18" charset="0"/>
              </a:rPr>
              <a:t>e. scored less than 77 </a:t>
            </a:r>
            <a:r>
              <a:rPr lang="en-US" sz="4400" dirty="0">
                <a:solidFill>
                  <a:prstClr val="black"/>
                </a:solidFill>
                <a:latin typeface="Calibri"/>
                <a:cs typeface="Times New Roman" pitchFamily="18" charset="0"/>
              </a:rPr>
              <a:t>	</a:t>
            </a:r>
          </a:p>
          <a:p>
            <a:pPr marL="742950" indent="-742950" defTabSz="914400">
              <a:spcBef>
                <a:spcPct val="0"/>
              </a:spcBef>
            </a:pPr>
            <a:r>
              <a:rPr lang="en-US" sz="4400" dirty="0">
                <a:solidFill>
                  <a:prstClr val="black"/>
                </a:solidFill>
                <a:latin typeface="Calibri"/>
                <a:cs typeface="Times New Roman" pitchFamily="18" charset="0"/>
              </a:rPr>
              <a:t/>
            </a:r>
            <a:br>
              <a:rPr lang="en-US" sz="4400" dirty="0">
                <a:solidFill>
                  <a:prstClr val="black"/>
                </a:solidFill>
                <a:latin typeface="Calibri"/>
                <a:cs typeface="Times New Roman" pitchFamily="18" charset="0"/>
              </a:rPr>
            </a:br>
            <a:endParaRPr lang="en-US" sz="4400" dirty="0">
              <a:solidFill>
                <a:prstClr val="black"/>
              </a:solidFill>
              <a:latin typeface="Calibri"/>
              <a:cs typeface="Times New Roman" pitchFamily="18" charset="0"/>
            </a:endParaRPr>
          </a:p>
        </p:txBody>
      </p:sp>
      <p:sp>
        <p:nvSpPr>
          <p:cNvPr id="14" name="Title 13"/>
          <p:cNvSpPr>
            <a:spLocks noGrp="1"/>
          </p:cNvSpPr>
          <p:nvPr>
            <p:ph type="title"/>
          </p:nvPr>
        </p:nvSpPr>
        <p:spPr>
          <a:xfrm>
            <a:off x="228600" y="228600"/>
            <a:ext cx="8458200" cy="1143000"/>
          </a:xfrm>
        </p:spPr>
        <p:txBody>
          <a:bodyPr>
            <a:noAutofit/>
          </a:bodyPr>
          <a:lstStyle/>
          <a:p>
            <a:pPr algn="l"/>
            <a:r>
              <a:rPr lang="en-US" sz="4000" dirty="0" smtClean="0">
                <a:solidFill>
                  <a:prstClr val="black"/>
                </a:solidFill>
                <a:ea typeface="+mn-ea"/>
                <a:cs typeface="Times New Roman" pitchFamily="18" charset="0"/>
              </a:rPr>
              <a:t>1. Find the probability that a randomly selected person:</a:t>
            </a:r>
            <a:endParaRPr lang="en-US" dirty="0"/>
          </a:p>
        </p:txBody>
      </p:sp>
      <p:sp>
        <p:nvSpPr>
          <p:cNvPr id="2" name="TextBox 1"/>
          <p:cNvSpPr txBox="1"/>
          <p:nvPr/>
        </p:nvSpPr>
        <p:spPr>
          <a:xfrm>
            <a:off x="228600" y="5126182"/>
            <a:ext cx="8458200" cy="1600438"/>
          </a:xfrm>
          <a:prstGeom prst="rect">
            <a:avLst/>
          </a:prstGeom>
          <a:noFill/>
        </p:spPr>
        <p:txBody>
          <a:bodyPr wrap="square" rtlCol="0">
            <a:spAutoFit/>
          </a:bodyPr>
          <a:lstStyle/>
          <a:p>
            <a:r>
              <a:rPr lang="en-US" sz="4000" dirty="0"/>
              <a:t>2.  If 300 students took the midterm, how many scored less than 77?</a:t>
            </a:r>
          </a:p>
          <a:p>
            <a:endParaRPr lang="en-US" dirty="0"/>
          </a:p>
        </p:txBody>
      </p:sp>
    </p:spTree>
    <p:extLst>
      <p:ext uri="{BB962C8B-B14F-4D97-AF65-F5344CB8AC3E}">
        <p14:creationId xmlns:p14="http://schemas.microsoft.com/office/powerpoint/2010/main" val="1841158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228600" y="1066800"/>
            <a:ext cx="8458200" cy="1752600"/>
          </a:xfrm>
          <a:prstGeom prst="rect">
            <a:avLst/>
          </a:prstGeom>
        </p:spPr>
        <p:txBody>
          <a:bodyPr vert="horz" lIns="91440" tIns="45720" rIns="91440" bIns="45720" rtlCol="0" anchor="ctr">
            <a:normAutofit fontScale="62500" lnSpcReduction="20000"/>
          </a:bodyPr>
          <a:lstStyle/>
          <a:p>
            <a:pPr defTabSz="914400">
              <a:spcBef>
                <a:spcPct val="0"/>
              </a:spcBef>
            </a:pPr>
            <a:endParaRPr lang="en-US" sz="4400" dirty="0">
              <a:solidFill>
                <a:prstClr val="black"/>
              </a:solidFill>
              <a:latin typeface="Calibri"/>
              <a:cs typeface="Times New Roman" pitchFamily="18" charset="0"/>
            </a:endParaRPr>
          </a:p>
          <a:p>
            <a:pPr marL="1371600" indent="-1371600" defTabSz="914400">
              <a:spcBef>
                <a:spcPct val="0"/>
              </a:spcBef>
            </a:pPr>
            <a:r>
              <a:rPr lang="en-US" sz="6400" dirty="0">
                <a:solidFill>
                  <a:prstClr val="black"/>
                </a:solidFill>
                <a:latin typeface="Calibri"/>
                <a:cs typeface="Times New Roman" pitchFamily="18" charset="0"/>
              </a:rPr>
              <a:t>a. scored between 77 and 87 </a:t>
            </a:r>
            <a:r>
              <a:rPr lang="en-US" sz="4700" i="1" dirty="0">
                <a:solidFill>
                  <a:prstClr val="black"/>
                </a:solidFill>
                <a:latin typeface="Calibri"/>
                <a:cs typeface="Times New Roman" pitchFamily="18" charset="0"/>
              </a:rPr>
              <a:t>	</a:t>
            </a:r>
            <a:r>
              <a:rPr lang="en-US" sz="4400" i="1" dirty="0">
                <a:solidFill>
                  <a:prstClr val="black"/>
                </a:solidFill>
                <a:latin typeface="Calibri"/>
                <a:cs typeface="Times New Roman" pitchFamily="18" charset="0"/>
              </a:rPr>
              <a:t>		 </a:t>
            </a:r>
            <a:br>
              <a:rPr lang="en-US" sz="4400" i="1" dirty="0">
                <a:solidFill>
                  <a:prstClr val="black"/>
                </a:solidFill>
                <a:latin typeface="Calibri"/>
                <a:cs typeface="Times New Roman" pitchFamily="18" charset="0"/>
              </a:rPr>
            </a:br>
            <a:endParaRPr lang="en-US" sz="4400" i="1" dirty="0">
              <a:solidFill>
                <a:prstClr val="black"/>
              </a:solidFill>
              <a:latin typeface="Calibri"/>
              <a:cs typeface="Times New Roman" pitchFamily="18" charset="0"/>
            </a:endParaRPr>
          </a:p>
        </p:txBody>
      </p:sp>
      <p:sp>
        <p:nvSpPr>
          <p:cNvPr id="5" name="Title 1"/>
          <p:cNvSpPr txBox="1">
            <a:spLocks/>
          </p:cNvSpPr>
          <p:nvPr/>
        </p:nvSpPr>
        <p:spPr>
          <a:xfrm>
            <a:off x="228600" y="2133600"/>
            <a:ext cx="8382000" cy="990600"/>
          </a:xfrm>
          <a:prstGeom prst="rect">
            <a:avLst/>
          </a:prstGeom>
        </p:spPr>
        <p:txBody>
          <a:bodyPr vert="horz" lIns="91440" tIns="45720" rIns="91440" bIns="45720" rtlCol="0" anchor="ctr">
            <a:normAutofit fontScale="70000" lnSpcReduction="20000"/>
          </a:bodyPr>
          <a:lstStyle/>
          <a:p>
            <a:pPr defTabSz="914400">
              <a:spcBef>
                <a:spcPct val="0"/>
              </a:spcBef>
            </a:pPr>
            <a:r>
              <a:rPr lang="en-US" sz="4400" dirty="0">
                <a:solidFill>
                  <a:prstClr val="black"/>
                </a:solidFill>
                <a:latin typeface="Calibri"/>
                <a:cs typeface="Times New Roman" pitchFamily="18" charset="0"/>
              </a:rPr>
              <a:t>	</a:t>
            </a:r>
          </a:p>
          <a:p>
            <a:pPr defTabSz="914400">
              <a:spcBef>
                <a:spcPct val="0"/>
              </a:spcBef>
            </a:pPr>
            <a:r>
              <a:rPr lang="en-US" sz="5700" dirty="0">
                <a:solidFill>
                  <a:prstClr val="black"/>
                </a:solidFill>
                <a:latin typeface="Calibri"/>
                <a:cs typeface="Times New Roman" pitchFamily="18" charset="0"/>
              </a:rPr>
              <a:t>b. scored between 82 and 87</a:t>
            </a:r>
            <a:r>
              <a:rPr lang="en-US" sz="5200" dirty="0">
                <a:solidFill>
                  <a:prstClr val="black"/>
                </a:solidFill>
                <a:latin typeface="Calibri"/>
                <a:cs typeface="Times New Roman" pitchFamily="18" charset="0"/>
              </a:rPr>
              <a:t>	</a:t>
            </a:r>
          </a:p>
        </p:txBody>
      </p:sp>
      <p:sp>
        <p:nvSpPr>
          <p:cNvPr id="6" name="Title 1"/>
          <p:cNvSpPr txBox="1">
            <a:spLocks/>
          </p:cNvSpPr>
          <p:nvPr/>
        </p:nvSpPr>
        <p:spPr>
          <a:xfrm>
            <a:off x="228600" y="3048000"/>
            <a:ext cx="8686800" cy="1676400"/>
          </a:xfrm>
          <a:prstGeom prst="rect">
            <a:avLst/>
          </a:prstGeom>
        </p:spPr>
        <p:txBody>
          <a:bodyPr vert="horz" lIns="91440" tIns="45720" rIns="91440" bIns="45720" rtlCol="0" anchor="ctr">
            <a:normAutofit fontScale="62500" lnSpcReduction="20000"/>
          </a:bodyPr>
          <a:lstStyle/>
          <a:p>
            <a:pPr defTabSz="914400">
              <a:spcBef>
                <a:spcPct val="0"/>
              </a:spcBef>
            </a:pPr>
            <a:r>
              <a:rPr lang="en-US" sz="4400" dirty="0">
                <a:solidFill>
                  <a:prstClr val="black"/>
                </a:solidFill>
                <a:latin typeface="Calibri"/>
                <a:cs typeface="Times New Roman" pitchFamily="18" charset="0"/>
              </a:rPr>
              <a:t>	</a:t>
            </a:r>
          </a:p>
          <a:p>
            <a:pPr marL="1371600" indent="-1371600" defTabSz="914400">
              <a:spcBef>
                <a:spcPct val="0"/>
              </a:spcBef>
            </a:pPr>
            <a:r>
              <a:rPr lang="en-US" sz="6400" dirty="0">
                <a:solidFill>
                  <a:prstClr val="black"/>
                </a:solidFill>
                <a:latin typeface="Calibri"/>
                <a:cs typeface="Times New Roman" pitchFamily="18" charset="0"/>
              </a:rPr>
              <a:t>c. scored between 72 and 87</a:t>
            </a:r>
            <a:r>
              <a:rPr lang="en-US" sz="4400" dirty="0">
                <a:solidFill>
                  <a:prstClr val="black"/>
                </a:solidFill>
                <a:latin typeface="Calibri"/>
                <a:cs typeface="Times New Roman" pitchFamily="18" charset="0"/>
              </a:rPr>
              <a:t>	</a:t>
            </a:r>
          </a:p>
          <a:p>
            <a:pPr marL="742950" indent="-742950" defTabSz="914400">
              <a:spcBef>
                <a:spcPct val="0"/>
              </a:spcBef>
            </a:pPr>
            <a:r>
              <a:rPr lang="en-US" sz="4400" dirty="0">
                <a:solidFill>
                  <a:prstClr val="black"/>
                </a:solidFill>
                <a:latin typeface="Calibri"/>
                <a:cs typeface="Times New Roman" pitchFamily="18" charset="0"/>
              </a:rPr>
              <a:t/>
            </a:r>
            <a:br>
              <a:rPr lang="en-US" sz="4400" dirty="0">
                <a:solidFill>
                  <a:prstClr val="black"/>
                </a:solidFill>
                <a:latin typeface="Calibri"/>
                <a:cs typeface="Times New Roman" pitchFamily="18" charset="0"/>
              </a:rPr>
            </a:br>
            <a:endParaRPr lang="en-US" sz="4400" dirty="0">
              <a:solidFill>
                <a:prstClr val="black"/>
              </a:solidFill>
              <a:latin typeface="Calibri"/>
              <a:cs typeface="Times New Roman" pitchFamily="18" charset="0"/>
            </a:endParaRPr>
          </a:p>
        </p:txBody>
      </p:sp>
      <p:sp>
        <p:nvSpPr>
          <p:cNvPr id="7" name="Title 1"/>
          <p:cNvSpPr txBox="1">
            <a:spLocks/>
          </p:cNvSpPr>
          <p:nvPr/>
        </p:nvSpPr>
        <p:spPr>
          <a:xfrm>
            <a:off x="228600" y="3981450"/>
            <a:ext cx="8915400" cy="1657350"/>
          </a:xfrm>
          <a:prstGeom prst="rect">
            <a:avLst/>
          </a:prstGeom>
        </p:spPr>
        <p:txBody>
          <a:bodyPr vert="horz" lIns="91440" tIns="45720" rIns="91440" bIns="45720" rtlCol="0" anchor="ctr">
            <a:normAutofit fontScale="55000" lnSpcReduction="20000"/>
          </a:bodyPr>
          <a:lstStyle/>
          <a:p>
            <a:pPr defTabSz="914400">
              <a:spcBef>
                <a:spcPct val="0"/>
              </a:spcBef>
            </a:pPr>
            <a:r>
              <a:rPr lang="en-US" sz="6300" dirty="0">
                <a:solidFill>
                  <a:prstClr val="black"/>
                </a:solidFill>
                <a:latin typeface="Calibri"/>
                <a:cs typeface="Times New Roman" pitchFamily="18" charset="0"/>
              </a:rPr>
              <a:t>	</a:t>
            </a:r>
          </a:p>
          <a:p>
            <a:pPr marL="1371600" indent="-1371600" defTabSz="914400">
              <a:spcBef>
                <a:spcPct val="0"/>
              </a:spcBef>
            </a:pPr>
            <a:r>
              <a:rPr lang="en-US" sz="7300" dirty="0">
                <a:solidFill>
                  <a:prstClr val="black"/>
                </a:solidFill>
                <a:latin typeface="Calibri"/>
                <a:cs typeface="Times New Roman" pitchFamily="18" charset="0"/>
              </a:rPr>
              <a:t>d. scored higher than 92 </a:t>
            </a:r>
            <a:r>
              <a:rPr lang="en-US" sz="4400" dirty="0">
                <a:solidFill>
                  <a:prstClr val="black"/>
                </a:solidFill>
                <a:latin typeface="Calibri"/>
                <a:cs typeface="Times New Roman" pitchFamily="18" charset="0"/>
              </a:rPr>
              <a:t>	</a:t>
            </a:r>
          </a:p>
          <a:p>
            <a:pPr marL="742950" indent="-742950" defTabSz="914400">
              <a:spcBef>
                <a:spcPct val="0"/>
              </a:spcBef>
            </a:pPr>
            <a:r>
              <a:rPr lang="en-US" sz="4400" dirty="0">
                <a:solidFill>
                  <a:prstClr val="black"/>
                </a:solidFill>
                <a:latin typeface="Calibri"/>
                <a:cs typeface="Times New Roman" pitchFamily="18" charset="0"/>
              </a:rPr>
              <a:t/>
            </a:r>
            <a:br>
              <a:rPr lang="en-US" sz="4400" dirty="0">
                <a:solidFill>
                  <a:prstClr val="black"/>
                </a:solidFill>
                <a:latin typeface="Calibri"/>
                <a:cs typeface="Times New Roman" pitchFamily="18" charset="0"/>
              </a:rPr>
            </a:br>
            <a:endParaRPr lang="en-US" sz="4400" dirty="0">
              <a:solidFill>
                <a:prstClr val="black"/>
              </a:solidFill>
              <a:latin typeface="Calibri"/>
              <a:cs typeface="Times New Roman" pitchFamily="18" charset="0"/>
            </a:endParaRPr>
          </a:p>
        </p:txBody>
      </p:sp>
      <p:sp>
        <p:nvSpPr>
          <p:cNvPr id="8" name="Title 1"/>
          <p:cNvSpPr txBox="1">
            <a:spLocks/>
          </p:cNvSpPr>
          <p:nvPr/>
        </p:nvSpPr>
        <p:spPr>
          <a:xfrm>
            <a:off x="228600" y="5181600"/>
            <a:ext cx="7924800" cy="1524000"/>
          </a:xfrm>
          <a:prstGeom prst="rect">
            <a:avLst/>
          </a:prstGeom>
        </p:spPr>
        <p:txBody>
          <a:bodyPr vert="horz" lIns="91440" tIns="45720" rIns="91440" bIns="45720" rtlCol="0" anchor="ctr">
            <a:noAutofit/>
          </a:bodyPr>
          <a:lstStyle/>
          <a:p>
            <a:pPr defTabSz="914400">
              <a:spcBef>
                <a:spcPct val="0"/>
              </a:spcBef>
            </a:pPr>
            <a:r>
              <a:rPr lang="en-US" sz="4400" dirty="0">
                <a:solidFill>
                  <a:prstClr val="black"/>
                </a:solidFill>
                <a:latin typeface="Calibri"/>
                <a:cs typeface="Times New Roman" pitchFamily="18" charset="0"/>
              </a:rPr>
              <a:t>	</a:t>
            </a:r>
          </a:p>
          <a:p>
            <a:pPr marL="1371600" indent="-1371600" defTabSz="914400">
              <a:spcBef>
                <a:spcPct val="0"/>
              </a:spcBef>
            </a:pPr>
            <a:r>
              <a:rPr lang="en-US" sz="4000" dirty="0">
                <a:solidFill>
                  <a:prstClr val="black"/>
                </a:solidFill>
                <a:latin typeface="Calibri"/>
                <a:cs typeface="Times New Roman" pitchFamily="18" charset="0"/>
              </a:rPr>
              <a:t>e. scored less than 77 </a:t>
            </a:r>
            <a:r>
              <a:rPr lang="en-US" sz="4400" dirty="0">
                <a:solidFill>
                  <a:prstClr val="black"/>
                </a:solidFill>
                <a:latin typeface="Calibri"/>
                <a:cs typeface="Times New Roman" pitchFamily="18" charset="0"/>
              </a:rPr>
              <a:t>	</a:t>
            </a:r>
          </a:p>
          <a:p>
            <a:pPr marL="742950" indent="-742950" defTabSz="914400">
              <a:spcBef>
                <a:spcPct val="0"/>
              </a:spcBef>
            </a:pPr>
            <a:r>
              <a:rPr lang="en-US" sz="4400" dirty="0">
                <a:solidFill>
                  <a:prstClr val="black"/>
                </a:solidFill>
                <a:latin typeface="Calibri"/>
                <a:cs typeface="Times New Roman" pitchFamily="18" charset="0"/>
              </a:rPr>
              <a:t/>
            </a:r>
            <a:br>
              <a:rPr lang="en-US" sz="4400" dirty="0">
                <a:solidFill>
                  <a:prstClr val="black"/>
                </a:solidFill>
                <a:latin typeface="Calibri"/>
                <a:cs typeface="Times New Roman" pitchFamily="18" charset="0"/>
              </a:rPr>
            </a:br>
            <a:endParaRPr lang="en-US" sz="4400" dirty="0">
              <a:solidFill>
                <a:prstClr val="black"/>
              </a:solidFill>
              <a:latin typeface="Calibri"/>
              <a:cs typeface="Times New Roman" pitchFamily="18" charset="0"/>
            </a:endParaRPr>
          </a:p>
        </p:txBody>
      </p:sp>
      <p:sp>
        <p:nvSpPr>
          <p:cNvPr id="9" name="Rectangle 8"/>
          <p:cNvSpPr/>
          <p:nvPr/>
        </p:nvSpPr>
        <p:spPr>
          <a:xfrm>
            <a:off x="6553200" y="1524000"/>
            <a:ext cx="1219200" cy="707886"/>
          </a:xfrm>
          <a:prstGeom prst="rect">
            <a:avLst/>
          </a:prstGeom>
        </p:spPr>
        <p:txBody>
          <a:bodyPr wrap="square">
            <a:spAutoFit/>
          </a:bodyPr>
          <a:lstStyle/>
          <a:p>
            <a:pPr defTabSz="914400"/>
            <a:r>
              <a:rPr lang="en-US" sz="4000" dirty="0">
                <a:solidFill>
                  <a:srgbClr val="FF0000"/>
                </a:solidFill>
                <a:latin typeface="Calibri"/>
              </a:rPr>
              <a:t>68%</a:t>
            </a:r>
          </a:p>
        </p:txBody>
      </p:sp>
      <p:sp>
        <p:nvSpPr>
          <p:cNvPr id="10" name="Rectangle 9"/>
          <p:cNvSpPr/>
          <p:nvPr/>
        </p:nvSpPr>
        <p:spPr>
          <a:xfrm>
            <a:off x="6477000" y="2416314"/>
            <a:ext cx="1219200" cy="707886"/>
          </a:xfrm>
          <a:prstGeom prst="rect">
            <a:avLst/>
          </a:prstGeom>
        </p:spPr>
        <p:txBody>
          <a:bodyPr wrap="square">
            <a:spAutoFit/>
          </a:bodyPr>
          <a:lstStyle/>
          <a:p>
            <a:pPr defTabSz="914400"/>
            <a:r>
              <a:rPr lang="en-US" sz="4000" dirty="0">
                <a:solidFill>
                  <a:srgbClr val="FF0000"/>
                </a:solidFill>
                <a:latin typeface="Calibri"/>
              </a:rPr>
              <a:t>34%</a:t>
            </a:r>
          </a:p>
        </p:txBody>
      </p:sp>
      <p:sp>
        <p:nvSpPr>
          <p:cNvPr id="11" name="Rectangle 10"/>
          <p:cNvSpPr/>
          <p:nvPr/>
        </p:nvSpPr>
        <p:spPr>
          <a:xfrm>
            <a:off x="6477000" y="3330714"/>
            <a:ext cx="1524000" cy="707886"/>
          </a:xfrm>
          <a:prstGeom prst="rect">
            <a:avLst/>
          </a:prstGeom>
        </p:spPr>
        <p:txBody>
          <a:bodyPr wrap="square">
            <a:spAutoFit/>
          </a:bodyPr>
          <a:lstStyle/>
          <a:p>
            <a:pPr defTabSz="914400"/>
            <a:r>
              <a:rPr lang="en-US" sz="4000" dirty="0">
                <a:solidFill>
                  <a:srgbClr val="FF0000"/>
                </a:solidFill>
                <a:latin typeface="Calibri"/>
              </a:rPr>
              <a:t>81.5%</a:t>
            </a:r>
          </a:p>
        </p:txBody>
      </p:sp>
      <p:sp>
        <p:nvSpPr>
          <p:cNvPr id="12" name="Rectangle 11"/>
          <p:cNvSpPr/>
          <p:nvPr/>
        </p:nvSpPr>
        <p:spPr>
          <a:xfrm>
            <a:off x="5638800" y="4343400"/>
            <a:ext cx="1219200" cy="707886"/>
          </a:xfrm>
          <a:prstGeom prst="rect">
            <a:avLst/>
          </a:prstGeom>
        </p:spPr>
        <p:txBody>
          <a:bodyPr wrap="square">
            <a:spAutoFit/>
          </a:bodyPr>
          <a:lstStyle/>
          <a:p>
            <a:pPr defTabSz="914400"/>
            <a:r>
              <a:rPr lang="en-US" sz="4000" dirty="0">
                <a:solidFill>
                  <a:srgbClr val="FF0000"/>
                </a:solidFill>
                <a:latin typeface="Calibri"/>
              </a:rPr>
              <a:t>2.5%</a:t>
            </a:r>
          </a:p>
        </p:txBody>
      </p:sp>
      <p:sp>
        <p:nvSpPr>
          <p:cNvPr id="13" name="Rectangle 12"/>
          <p:cNvSpPr/>
          <p:nvPr/>
        </p:nvSpPr>
        <p:spPr>
          <a:xfrm>
            <a:off x="5334000" y="5257800"/>
            <a:ext cx="1219200" cy="707886"/>
          </a:xfrm>
          <a:prstGeom prst="rect">
            <a:avLst/>
          </a:prstGeom>
        </p:spPr>
        <p:txBody>
          <a:bodyPr wrap="square">
            <a:spAutoFit/>
          </a:bodyPr>
          <a:lstStyle/>
          <a:p>
            <a:pPr defTabSz="914400"/>
            <a:r>
              <a:rPr lang="en-US" sz="4000" dirty="0">
                <a:solidFill>
                  <a:srgbClr val="FF0000"/>
                </a:solidFill>
                <a:latin typeface="Calibri"/>
              </a:rPr>
              <a:t>16%</a:t>
            </a:r>
          </a:p>
        </p:txBody>
      </p:sp>
      <p:sp>
        <p:nvSpPr>
          <p:cNvPr id="14" name="Title 13"/>
          <p:cNvSpPr>
            <a:spLocks noGrp="1"/>
          </p:cNvSpPr>
          <p:nvPr>
            <p:ph type="title"/>
          </p:nvPr>
        </p:nvSpPr>
        <p:spPr>
          <a:xfrm>
            <a:off x="457200" y="228600"/>
            <a:ext cx="8229600" cy="1143000"/>
          </a:xfrm>
        </p:spPr>
        <p:txBody>
          <a:bodyPr>
            <a:noAutofit/>
          </a:bodyPr>
          <a:lstStyle/>
          <a:p>
            <a:r>
              <a:rPr lang="en-US" sz="4000" dirty="0" smtClean="0">
                <a:solidFill>
                  <a:prstClr val="black"/>
                </a:solidFill>
                <a:ea typeface="+mn-ea"/>
                <a:cs typeface="Times New Roman" pitchFamily="18" charset="0"/>
              </a:rPr>
              <a:t>Find the probability that a randomly selected person:</a:t>
            </a:r>
            <a:endParaRPr lang="en-US" dirty="0"/>
          </a:p>
        </p:txBody>
      </p:sp>
    </p:spTree>
    <p:extLst>
      <p:ext uri="{BB962C8B-B14F-4D97-AF65-F5344CB8AC3E}">
        <p14:creationId xmlns:p14="http://schemas.microsoft.com/office/powerpoint/2010/main" val="189491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620490"/>
            <a:ext cx="9144000" cy="1219200"/>
          </a:xfrm>
        </p:spPr>
        <p:txBody>
          <a:bodyPr>
            <a:normAutofit/>
          </a:bodyPr>
          <a:lstStyle/>
          <a:p>
            <a:r>
              <a:rPr lang="en-US" b="1" dirty="0" smtClean="0">
                <a:cs typeface="Arial" pitchFamily="34" charset="0"/>
              </a:rPr>
              <a:t>Today’s Objectives</a:t>
            </a:r>
            <a:endParaRPr lang="en-US" dirty="0">
              <a:cs typeface="Arial" pitchFamily="34" charset="0"/>
            </a:endParaRPr>
          </a:p>
        </p:txBody>
      </p:sp>
      <p:sp>
        <p:nvSpPr>
          <p:cNvPr id="9" name="Title 1"/>
          <p:cNvSpPr txBox="1">
            <a:spLocks/>
          </p:cNvSpPr>
          <p:nvPr/>
        </p:nvSpPr>
        <p:spPr>
          <a:xfrm>
            <a:off x="490662" y="1551090"/>
            <a:ext cx="8229600" cy="3023322"/>
          </a:xfrm>
          <a:prstGeom prst="rect">
            <a:avLst/>
          </a:prstGeom>
        </p:spPr>
        <p:txBody>
          <a:bodyPr vert="horz" lIns="91440" tIns="45720" rIns="91440" bIns="45720" rtlCol="0" anchor="ctr">
            <a:noAutofit/>
          </a:bodyPr>
          <a:lstStyle/>
          <a:p>
            <a:pPr defTabSz="914400">
              <a:spcBef>
                <a:spcPct val="0"/>
              </a:spcBef>
              <a:defRPr/>
            </a:pPr>
            <a:r>
              <a:rPr lang="en-US" sz="4000" dirty="0" smtClean="0">
                <a:solidFill>
                  <a:prstClr val="black"/>
                </a:solidFill>
                <a:latin typeface="Calibri"/>
                <a:cs typeface="Arial" pitchFamily="34" charset="0"/>
              </a:rPr>
              <a:t>I can…</a:t>
            </a:r>
          </a:p>
          <a:p>
            <a:pPr marL="742950" indent="-742950" defTabSz="914400">
              <a:spcBef>
                <a:spcPct val="0"/>
              </a:spcBef>
              <a:buFont typeface="Wingdings" panose="05000000000000000000" pitchFamily="2" charset="2"/>
              <a:buChar char="ü"/>
              <a:defRPr/>
            </a:pPr>
            <a:r>
              <a:rPr lang="en-US" sz="4000" dirty="0" smtClean="0">
                <a:solidFill>
                  <a:prstClr val="black"/>
                </a:solidFill>
                <a:latin typeface="Calibri"/>
                <a:cs typeface="Arial" pitchFamily="34" charset="0"/>
              </a:rPr>
              <a:t>Describe a Normal Distribution</a:t>
            </a:r>
          </a:p>
          <a:p>
            <a:pPr marL="742950" indent="-742950" defTabSz="914400">
              <a:spcBef>
                <a:spcPct val="0"/>
              </a:spcBef>
              <a:buFont typeface="Wingdings" panose="05000000000000000000" pitchFamily="2" charset="2"/>
              <a:buChar char="ü"/>
              <a:defRPr/>
            </a:pPr>
            <a:r>
              <a:rPr lang="en-US" sz="4000" dirty="0" smtClean="0">
                <a:solidFill>
                  <a:prstClr val="black"/>
                </a:solidFill>
                <a:latin typeface="Calibri"/>
                <a:cs typeface="Arial" pitchFamily="34" charset="0"/>
              </a:rPr>
              <a:t>Calculate z – scores</a:t>
            </a:r>
          </a:p>
          <a:p>
            <a:pPr marL="742950" indent="-742950" defTabSz="914400">
              <a:spcBef>
                <a:spcPct val="0"/>
              </a:spcBef>
              <a:buFont typeface="Wingdings" panose="05000000000000000000" pitchFamily="2" charset="2"/>
              <a:buChar char="ü"/>
              <a:defRPr/>
            </a:pPr>
            <a:r>
              <a:rPr lang="en-US" sz="4000" dirty="0" smtClean="0">
                <a:solidFill>
                  <a:prstClr val="black"/>
                </a:solidFill>
                <a:latin typeface="Calibri"/>
                <a:cs typeface="Arial" pitchFamily="34" charset="0"/>
              </a:rPr>
              <a:t>Apply the Empirical Rule</a:t>
            </a:r>
            <a:r>
              <a:rPr lang="en-US" sz="4000" dirty="0">
                <a:solidFill>
                  <a:prstClr val="black"/>
                </a:solidFill>
                <a:latin typeface="Calibri"/>
                <a:cs typeface="Arial" pitchFamily="34" charset="0"/>
              </a:rPr>
              <a:t/>
            </a:r>
            <a:br>
              <a:rPr lang="en-US" sz="4000" dirty="0">
                <a:solidFill>
                  <a:prstClr val="black"/>
                </a:solidFill>
                <a:latin typeface="Calibri"/>
                <a:cs typeface="Arial" pitchFamily="34" charset="0"/>
              </a:rPr>
            </a:br>
            <a:endParaRPr lang="en-US" sz="4000" dirty="0">
              <a:solidFill>
                <a:prstClr val="black"/>
              </a:solidFill>
              <a:latin typeface="Calibri"/>
              <a:cs typeface="Arial" pitchFamily="34" charset="0"/>
            </a:endParaRPr>
          </a:p>
        </p:txBody>
      </p:sp>
    </p:spTree>
    <p:extLst>
      <p:ext uri="{BB962C8B-B14F-4D97-AF65-F5344CB8AC3E}">
        <p14:creationId xmlns:p14="http://schemas.microsoft.com/office/powerpoint/2010/main" val="413537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679089350"/>
              </p:ext>
            </p:extLst>
          </p:nvPr>
        </p:nvGraphicFramePr>
        <p:xfrm>
          <a:off x="381000" y="381001"/>
          <a:ext cx="8458200" cy="5939947"/>
        </p:xfrm>
        <a:graphic>
          <a:graphicData uri="http://schemas.openxmlformats.org/drawingml/2006/table">
            <a:tbl>
              <a:tblPr firstRow="1" bandRow="1">
                <a:tableStyleId>{00A15C55-8517-42AA-B614-E9B94910E393}</a:tableStyleId>
              </a:tblPr>
              <a:tblGrid>
                <a:gridCol w="2819400">
                  <a:extLst>
                    <a:ext uri="{9D8B030D-6E8A-4147-A177-3AD203B41FA5}">
                      <a16:colId xmlns="" xmlns:a16="http://schemas.microsoft.com/office/drawing/2014/main" val="20000"/>
                    </a:ext>
                  </a:extLst>
                </a:gridCol>
                <a:gridCol w="2819400">
                  <a:extLst>
                    <a:ext uri="{9D8B030D-6E8A-4147-A177-3AD203B41FA5}">
                      <a16:colId xmlns="" xmlns:a16="http://schemas.microsoft.com/office/drawing/2014/main" val="20001"/>
                    </a:ext>
                  </a:extLst>
                </a:gridCol>
                <a:gridCol w="2819400">
                  <a:extLst>
                    <a:ext uri="{9D8B030D-6E8A-4147-A177-3AD203B41FA5}">
                      <a16:colId xmlns="" xmlns:a16="http://schemas.microsoft.com/office/drawing/2014/main" val="20002"/>
                    </a:ext>
                  </a:extLst>
                </a:gridCol>
              </a:tblGrid>
              <a:tr h="941983">
                <a:tc>
                  <a:txBody>
                    <a:bodyPr/>
                    <a:lstStyle/>
                    <a:p>
                      <a:pPr algn="ctr"/>
                      <a:endParaRPr lang="en-US" sz="4000" dirty="0"/>
                    </a:p>
                  </a:txBody>
                  <a:tcPr anchor="ctr"/>
                </a:tc>
                <a:tc>
                  <a:txBody>
                    <a:bodyPr/>
                    <a:lstStyle/>
                    <a:p>
                      <a:pPr algn="ctr"/>
                      <a:r>
                        <a:rPr lang="en-US" sz="4000" dirty="0" smtClean="0">
                          <a:solidFill>
                            <a:schemeClr val="tx1"/>
                          </a:solidFill>
                        </a:rPr>
                        <a:t>parameter</a:t>
                      </a:r>
                    </a:p>
                    <a:p>
                      <a:pPr algn="ctr"/>
                      <a:r>
                        <a:rPr lang="en-US" sz="2800" dirty="0" smtClean="0">
                          <a:solidFill>
                            <a:schemeClr val="tx1"/>
                          </a:solidFill>
                        </a:rPr>
                        <a:t>Describes an entire population</a:t>
                      </a:r>
                    </a:p>
                    <a:p>
                      <a:pPr algn="ctr"/>
                      <a:endParaRPr lang="en-US" sz="4000" dirty="0"/>
                    </a:p>
                  </a:txBody>
                  <a:tcPr/>
                </a:tc>
                <a:tc>
                  <a:txBody>
                    <a:bodyPr/>
                    <a:lstStyle/>
                    <a:p>
                      <a:pPr algn="ctr"/>
                      <a:r>
                        <a:rPr lang="en-US" sz="4000" dirty="0" smtClean="0">
                          <a:solidFill>
                            <a:schemeClr val="tx1"/>
                          </a:solidFill>
                        </a:rPr>
                        <a:t>statistic</a:t>
                      </a:r>
                    </a:p>
                    <a:p>
                      <a:pPr algn="ctr"/>
                      <a:r>
                        <a:rPr lang="en-US" sz="2800" dirty="0" smtClean="0">
                          <a:solidFill>
                            <a:schemeClr val="tx1"/>
                          </a:solidFill>
                        </a:rPr>
                        <a:t>Describes a</a:t>
                      </a:r>
                      <a:r>
                        <a:rPr lang="en-US" sz="2800" baseline="0" dirty="0" smtClean="0">
                          <a:solidFill>
                            <a:schemeClr val="tx1"/>
                          </a:solidFill>
                        </a:rPr>
                        <a:t> sample of the population</a:t>
                      </a:r>
                      <a:endParaRPr lang="en-US" sz="2800" dirty="0">
                        <a:solidFill>
                          <a:schemeClr val="tx1"/>
                        </a:solidFill>
                      </a:endParaRPr>
                    </a:p>
                  </a:txBody>
                  <a:tcPr/>
                </a:tc>
                <a:extLst>
                  <a:ext uri="{0D108BD9-81ED-4DB2-BD59-A6C34878D82A}">
                    <a16:rowId xmlns="" xmlns:a16="http://schemas.microsoft.com/office/drawing/2014/main" val="10000"/>
                  </a:ext>
                </a:extLst>
              </a:tr>
              <a:tr h="941983">
                <a:tc>
                  <a:txBody>
                    <a:bodyPr/>
                    <a:lstStyle/>
                    <a:p>
                      <a:pPr algn="ctr"/>
                      <a:r>
                        <a:rPr lang="en-US" sz="4000" dirty="0" smtClean="0"/>
                        <a:t>mean</a:t>
                      </a:r>
                      <a:endParaRPr lang="en-US" sz="4000" dirty="0"/>
                    </a:p>
                  </a:txBody>
                  <a:tcPr anchor="ctr"/>
                </a:tc>
                <a:tc>
                  <a:txBody>
                    <a:bodyPr/>
                    <a:lstStyle/>
                    <a:p>
                      <a:pPr algn="ctr"/>
                      <a:r>
                        <a:rPr lang="en-US" sz="4000" dirty="0" smtClean="0"/>
                        <a:t>µ</a:t>
                      </a:r>
                      <a:endParaRPr lang="en-US" sz="4000" dirty="0"/>
                    </a:p>
                  </a:txBody>
                  <a:tcPr anchor="ctr"/>
                </a:tc>
                <a:tc>
                  <a:txBody>
                    <a:bodyPr/>
                    <a:lstStyle/>
                    <a:p>
                      <a:pPr algn="ctr"/>
                      <a:endParaRPr lang="en-US" sz="4000" dirty="0"/>
                    </a:p>
                  </a:txBody>
                  <a:tcPr anchor="ctr"/>
                </a:tc>
                <a:extLst>
                  <a:ext uri="{0D108BD9-81ED-4DB2-BD59-A6C34878D82A}">
                    <a16:rowId xmlns="" xmlns:a16="http://schemas.microsoft.com/office/drawing/2014/main" val="10001"/>
                  </a:ext>
                </a:extLst>
              </a:tr>
              <a:tr h="1240233">
                <a:tc>
                  <a:txBody>
                    <a:bodyPr/>
                    <a:lstStyle/>
                    <a:p>
                      <a:pPr algn="ctr"/>
                      <a:r>
                        <a:rPr lang="en-US" sz="4000" dirty="0" smtClean="0"/>
                        <a:t>proportion</a:t>
                      </a:r>
                      <a:endParaRPr lang="en-US" sz="4000" dirty="0"/>
                    </a:p>
                  </a:txBody>
                  <a:tcPr anchor="ctr"/>
                </a:tc>
                <a:tc>
                  <a:txBody>
                    <a:bodyPr/>
                    <a:lstStyle/>
                    <a:p>
                      <a:pPr algn="ctr"/>
                      <a:r>
                        <a:rPr lang="en-US" sz="4000" i="1" dirty="0" smtClean="0"/>
                        <a:t>p</a:t>
                      </a:r>
                      <a:endParaRPr lang="en-US" sz="4000" i="1" dirty="0"/>
                    </a:p>
                  </a:txBody>
                  <a:tcPr anchor="ctr"/>
                </a:tc>
                <a:tc>
                  <a:txBody>
                    <a:bodyPr/>
                    <a:lstStyle/>
                    <a:p>
                      <a:pPr algn="ctr"/>
                      <a:endParaRPr lang="en-US" sz="4000" dirty="0"/>
                    </a:p>
                  </a:txBody>
                  <a:tcPr anchor="ctr"/>
                </a:tc>
                <a:extLst>
                  <a:ext uri="{0D108BD9-81ED-4DB2-BD59-A6C34878D82A}">
                    <a16:rowId xmlns="" xmlns:a16="http://schemas.microsoft.com/office/drawing/2014/main" val="10002"/>
                  </a:ext>
                </a:extLst>
              </a:tr>
              <a:tr h="1593651">
                <a:tc>
                  <a:txBody>
                    <a:bodyPr/>
                    <a:lstStyle/>
                    <a:p>
                      <a:pPr algn="ctr"/>
                      <a:r>
                        <a:rPr lang="en-US" sz="4000" dirty="0" smtClean="0"/>
                        <a:t>standard deviation</a:t>
                      </a:r>
                      <a:endParaRPr lang="en-US" sz="4000" dirty="0"/>
                    </a:p>
                  </a:txBody>
                  <a:tcPr anchor="ctr"/>
                </a:tc>
                <a:tc>
                  <a:txBody>
                    <a:bodyPr/>
                    <a:lstStyle/>
                    <a:p>
                      <a:pPr algn="ctr"/>
                      <a:r>
                        <a:rPr lang="el-GR" sz="4000" dirty="0" smtClean="0"/>
                        <a:t>σ</a:t>
                      </a:r>
                      <a:endParaRPr lang="en-US" sz="4000" dirty="0"/>
                    </a:p>
                  </a:txBody>
                  <a:tcPr anchor="ctr"/>
                </a:tc>
                <a:tc>
                  <a:txBody>
                    <a:bodyPr/>
                    <a:lstStyle/>
                    <a:p>
                      <a:pPr algn="ctr"/>
                      <a:r>
                        <a:rPr lang="en-US" sz="4000" dirty="0" smtClean="0"/>
                        <a:t>s</a:t>
                      </a:r>
                      <a:endParaRPr lang="en-US" sz="4000" dirty="0"/>
                    </a:p>
                  </a:txBody>
                  <a:tcPr anchor="ctr"/>
                </a:tc>
                <a:extLst>
                  <a:ext uri="{0D108BD9-81ED-4DB2-BD59-A6C34878D82A}">
                    <a16:rowId xmlns="" xmlns:a16="http://schemas.microsoft.com/office/drawing/2014/main" val="10003"/>
                  </a:ext>
                </a:extLst>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80769743"/>
              </p:ext>
            </p:extLst>
          </p:nvPr>
        </p:nvGraphicFramePr>
        <p:xfrm>
          <a:off x="7081793" y="2741374"/>
          <a:ext cx="643003" cy="609600"/>
        </p:xfrm>
        <a:graphic>
          <a:graphicData uri="http://schemas.openxmlformats.org/presentationml/2006/ole">
            <mc:AlternateContent xmlns:mc="http://schemas.openxmlformats.org/markup-compatibility/2006">
              <mc:Choice xmlns:v="urn:schemas-microsoft-com:vml" Requires="v">
                <p:oleObj spid="_x0000_s3132" name="Equation" r:id="rId4" imgW="139616" imgH="165000" progId="Equation.3">
                  <p:embed/>
                </p:oleObj>
              </mc:Choice>
              <mc:Fallback>
                <p:oleObj name="Equation" r:id="rId4" imgW="139616" imgH="165000" progId="Equation.3">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1793" y="2741374"/>
                        <a:ext cx="643003"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extLst>
              <p:ext uri="{D42A27DB-BD31-4B8C-83A1-F6EECF244321}">
                <p14:modId xmlns:p14="http://schemas.microsoft.com/office/powerpoint/2010/main" val="773465497"/>
              </p:ext>
            </p:extLst>
          </p:nvPr>
        </p:nvGraphicFramePr>
        <p:xfrm>
          <a:off x="7081793" y="4036774"/>
          <a:ext cx="480990" cy="533400"/>
        </p:xfrm>
        <a:graphic>
          <a:graphicData uri="http://schemas.openxmlformats.org/presentationml/2006/ole">
            <mc:AlternateContent xmlns:mc="http://schemas.openxmlformats.org/markup-compatibility/2006">
              <mc:Choice xmlns:v="urn:schemas-microsoft-com:vml" Requires="v">
                <p:oleObj spid="_x0000_s3133" name="Equation" r:id="rId6" imgW="330353" imgH="457200" progId="Equation.3">
                  <p:embed/>
                </p:oleObj>
              </mc:Choice>
              <mc:Fallback>
                <p:oleObj name="Equation" r:id="rId6" imgW="330353" imgH="457200" progId="Equation.3">
                  <p:embed/>
                  <p:pic>
                    <p:nvPicPr>
                      <p:cNvPr id="0" name="Picture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81793" y="4036774"/>
                        <a:ext cx="48099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35158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620490"/>
            <a:ext cx="9144000" cy="1219200"/>
          </a:xfrm>
        </p:spPr>
        <p:txBody>
          <a:bodyPr>
            <a:normAutofit/>
          </a:bodyPr>
          <a:lstStyle/>
          <a:p>
            <a:r>
              <a:rPr lang="en-US" b="1" dirty="0" smtClean="0">
                <a:cs typeface="Arial" pitchFamily="34" charset="0"/>
              </a:rPr>
              <a:t>Characteristics of Normal Distribution</a:t>
            </a:r>
            <a:endParaRPr lang="en-US" dirty="0">
              <a:cs typeface="Arial" pitchFamily="34" charset="0"/>
            </a:endParaRPr>
          </a:p>
        </p:txBody>
      </p:sp>
      <p:sp>
        <p:nvSpPr>
          <p:cNvPr id="9" name="Title 1"/>
          <p:cNvSpPr txBox="1">
            <a:spLocks/>
          </p:cNvSpPr>
          <p:nvPr/>
        </p:nvSpPr>
        <p:spPr>
          <a:xfrm>
            <a:off x="169386" y="3026126"/>
            <a:ext cx="8229600" cy="1066800"/>
          </a:xfrm>
          <a:prstGeom prst="rect">
            <a:avLst/>
          </a:prstGeom>
        </p:spPr>
        <p:txBody>
          <a:bodyPr vert="horz" lIns="91440" tIns="45720" rIns="91440" bIns="45720" rtlCol="0" anchor="ctr">
            <a:noAutofit/>
          </a:bodyPr>
          <a:lstStyle/>
          <a:p>
            <a:pPr defTabSz="914400">
              <a:spcBef>
                <a:spcPct val="0"/>
              </a:spcBef>
              <a:buFont typeface="Arial" pitchFamily="34" charset="0"/>
              <a:buChar char="•"/>
              <a:defRPr/>
            </a:pPr>
            <a:r>
              <a:rPr lang="en-US" sz="4000" dirty="0">
                <a:solidFill>
                  <a:prstClr val="black"/>
                </a:solidFill>
                <a:latin typeface="Calibri"/>
                <a:cs typeface="Arial" pitchFamily="34" charset="0"/>
              </a:rPr>
              <a:t>   symmetric with respect to the mean</a:t>
            </a:r>
            <a:br>
              <a:rPr lang="en-US" sz="4000" dirty="0">
                <a:solidFill>
                  <a:prstClr val="black"/>
                </a:solidFill>
                <a:latin typeface="Calibri"/>
                <a:cs typeface="Arial" pitchFamily="34" charset="0"/>
              </a:rPr>
            </a:br>
            <a:endParaRPr lang="en-US" sz="4000" dirty="0">
              <a:solidFill>
                <a:prstClr val="black"/>
              </a:solidFill>
              <a:latin typeface="Calibri"/>
              <a:cs typeface="Arial" pitchFamily="34" charset="0"/>
            </a:endParaRPr>
          </a:p>
        </p:txBody>
      </p:sp>
      <p:sp>
        <p:nvSpPr>
          <p:cNvPr id="10" name="Title 1"/>
          <p:cNvSpPr txBox="1">
            <a:spLocks/>
          </p:cNvSpPr>
          <p:nvPr/>
        </p:nvSpPr>
        <p:spPr>
          <a:xfrm>
            <a:off x="169386" y="1599500"/>
            <a:ext cx="8229600" cy="1066800"/>
          </a:xfrm>
          <a:prstGeom prst="rect">
            <a:avLst/>
          </a:prstGeom>
        </p:spPr>
        <p:txBody>
          <a:bodyPr vert="horz" lIns="91440" tIns="45720" rIns="91440" bIns="45720" rtlCol="0" anchor="ctr">
            <a:noAutofit/>
          </a:bodyPr>
          <a:lstStyle/>
          <a:p>
            <a:pPr defTabSz="914400">
              <a:spcBef>
                <a:spcPct val="0"/>
              </a:spcBef>
              <a:buFont typeface="Arial" pitchFamily="34" charset="0"/>
              <a:buChar char="•"/>
              <a:defRPr/>
            </a:pPr>
            <a:r>
              <a:rPr lang="en-US" sz="4000" dirty="0">
                <a:solidFill>
                  <a:prstClr val="black"/>
                </a:solidFill>
                <a:latin typeface="Calibri"/>
                <a:cs typeface="Arial" pitchFamily="34" charset="0"/>
              </a:rPr>
              <a:t>   mean = median = mode</a:t>
            </a:r>
            <a:br>
              <a:rPr lang="en-US" sz="4000" dirty="0">
                <a:solidFill>
                  <a:prstClr val="black"/>
                </a:solidFill>
                <a:latin typeface="Calibri"/>
                <a:cs typeface="Arial" pitchFamily="34" charset="0"/>
              </a:rPr>
            </a:br>
            <a:endParaRPr lang="en-US" sz="4000" dirty="0">
              <a:solidFill>
                <a:prstClr val="black"/>
              </a:solidFill>
              <a:latin typeface="Calibri"/>
              <a:cs typeface="Arial" pitchFamily="34" charset="0"/>
            </a:endParaRPr>
          </a:p>
        </p:txBody>
      </p:sp>
      <p:sp>
        <p:nvSpPr>
          <p:cNvPr id="11" name="Title 1"/>
          <p:cNvSpPr txBox="1">
            <a:spLocks/>
          </p:cNvSpPr>
          <p:nvPr/>
        </p:nvSpPr>
        <p:spPr>
          <a:xfrm>
            <a:off x="169386" y="4095639"/>
            <a:ext cx="9144000" cy="1066800"/>
          </a:xfrm>
          <a:prstGeom prst="rect">
            <a:avLst/>
          </a:prstGeom>
        </p:spPr>
        <p:txBody>
          <a:bodyPr vert="horz" lIns="91440" tIns="45720" rIns="91440" bIns="45720" rtlCol="0" anchor="ctr">
            <a:noAutofit/>
          </a:bodyPr>
          <a:lstStyle/>
          <a:p>
            <a:pPr defTabSz="914400">
              <a:spcBef>
                <a:spcPct val="0"/>
              </a:spcBef>
              <a:buFont typeface="Arial" pitchFamily="34" charset="0"/>
              <a:buChar char="•"/>
              <a:defRPr/>
            </a:pPr>
            <a:r>
              <a:rPr lang="en-US" sz="4000" dirty="0">
                <a:solidFill>
                  <a:prstClr val="black"/>
                </a:solidFill>
                <a:latin typeface="Calibri"/>
                <a:cs typeface="Arial" pitchFamily="34" charset="0"/>
              </a:rPr>
              <a:t>   100% of the data fits under the curve</a:t>
            </a:r>
          </a:p>
        </p:txBody>
      </p:sp>
    </p:spTree>
    <p:extLst>
      <p:ext uri="{BB962C8B-B14F-4D97-AF65-F5344CB8AC3E}">
        <p14:creationId xmlns:p14="http://schemas.microsoft.com/office/powerpoint/2010/main" val="300357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pic>
        <p:nvPicPr>
          <p:cNvPr id="242690" name="Picture 2"/>
          <p:cNvPicPr>
            <a:picLocks noChangeAspect="1" noChangeArrowheads="1"/>
          </p:cNvPicPr>
          <p:nvPr/>
        </p:nvPicPr>
        <p:blipFill>
          <a:blip r:embed="rId3" cstate="print">
            <a:clrChange>
              <a:clrFrom>
                <a:srgbClr val="FFFFFF"/>
              </a:clrFrom>
              <a:clrTo>
                <a:srgbClr val="FFFFFF">
                  <a:alpha val="0"/>
                </a:srgbClr>
              </a:clrTo>
            </a:clrChange>
          </a:blip>
          <a:srcRect r="54512"/>
          <a:stretch>
            <a:fillRect/>
          </a:stretch>
        </p:blipFill>
        <p:spPr bwMode="auto">
          <a:xfrm>
            <a:off x="381000" y="1052155"/>
            <a:ext cx="8305800" cy="4267200"/>
          </a:xfrm>
          <a:prstGeom prst="rect">
            <a:avLst/>
          </a:prstGeom>
          <a:noFill/>
          <a:ln w="9525">
            <a:noFill/>
            <a:miter lim="800000"/>
            <a:headEnd/>
            <a:tailEnd/>
          </a:ln>
        </p:spPr>
      </p:pic>
      <p:sp>
        <p:nvSpPr>
          <p:cNvPr id="13" name="Right Brace 12"/>
          <p:cNvSpPr/>
          <p:nvPr/>
        </p:nvSpPr>
        <p:spPr>
          <a:xfrm rot="16200000">
            <a:off x="4838700" y="4290655"/>
            <a:ext cx="381000" cy="914400"/>
          </a:xfrm>
          <a:prstGeom prst="rightBrace">
            <a:avLst>
              <a:gd name="adj1" fmla="val 8333"/>
              <a:gd name="adj2" fmla="val 48437"/>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n-US">
              <a:solidFill>
                <a:prstClr val="black"/>
              </a:solidFill>
              <a:latin typeface="Calibri"/>
            </a:endParaRPr>
          </a:p>
        </p:txBody>
      </p:sp>
      <p:sp>
        <p:nvSpPr>
          <p:cNvPr id="4" name="Title 1"/>
          <p:cNvSpPr txBox="1">
            <a:spLocks/>
          </p:cNvSpPr>
          <p:nvPr/>
        </p:nvSpPr>
        <p:spPr>
          <a:xfrm>
            <a:off x="0" y="0"/>
            <a:ext cx="9144000" cy="1828800"/>
          </a:xfrm>
          <a:prstGeom prst="rect">
            <a:avLst/>
          </a:prstGeom>
        </p:spPr>
        <p:txBody>
          <a:bodyPr vert="horz" lIns="91440" tIns="45720" rIns="91440" bIns="45720" rtlCol="0" anchor="ctr">
            <a:normAutofit/>
          </a:bodyPr>
          <a:lstStyle/>
          <a:p>
            <a:pPr algn="ctr" defTabSz="914400">
              <a:spcBef>
                <a:spcPct val="0"/>
              </a:spcBef>
              <a:defRPr/>
            </a:pPr>
            <a:r>
              <a:rPr lang="en-US" sz="4000" b="1" dirty="0">
                <a:solidFill>
                  <a:prstClr val="black"/>
                </a:solidFill>
                <a:latin typeface="Calibri"/>
                <a:cs typeface="Times New Roman" pitchFamily="18" charset="0"/>
              </a:rPr>
              <a:t>The </a:t>
            </a:r>
            <a:r>
              <a:rPr lang="en-US" sz="4000" b="1" dirty="0" smtClean="0">
                <a:solidFill>
                  <a:prstClr val="black"/>
                </a:solidFill>
                <a:latin typeface="Calibri"/>
                <a:cs typeface="Times New Roman" pitchFamily="18" charset="0"/>
              </a:rPr>
              <a:t>Standard Normal </a:t>
            </a:r>
            <a:r>
              <a:rPr lang="en-US" sz="4000" b="1" dirty="0">
                <a:solidFill>
                  <a:prstClr val="black"/>
                </a:solidFill>
                <a:latin typeface="Calibri"/>
                <a:cs typeface="Times New Roman" pitchFamily="18" charset="0"/>
              </a:rPr>
              <a:t>Distribution Curve</a:t>
            </a:r>
          </a:p>
          <a:p>
            <a:pPr algn="ctr" defTabSz="914400">
              <a:spcBef>
                <a:spcPct val="0"/>
              </a:spcBef>
              <a:defRPr/>
            </a:pPr>
            <a:endParaRPr lang="en-US" sz="4400" dirty="0">
              <a:solidFill>
                <a:prstClr val="black"/>
              </a:solidFill>
              <a:latin typeface="Calibri"/>
            </a:endParaRPr>
          </a:p>
        </p:txBody>
      </p:sp>
      <p:sp>
        <p:nvSpPr>
          <p:cNvPr id="10" name="TextBox 9"/>
          <p:cNvSpPr txBox="1"/>
          <p:nvPr/>
        </p:nvSpPr>
        <p:spPr>
          <a:xfrm>
            <a:off x="533400" y="4963180"/>
            <a:ext cx="8001000" cy="523220"/>
          </a:xfrm>
          <a:prstGeom prst="rect">
            <a:avLst/>
          </a:prstGeom>
          <a:solidFill>
            <a:srgbClr val="AAD4DE"/>
          </a:solidFill>
        </p:spPr>
        <p:txBody>
          <a:bodyPr wrap="square" rtlCol="0">
            <a:spAutoFit/>
          </a:bodyPr>
          <a:lstStyle/>
          <a:p>
            <a:pPr defTabSz="914400"/>
            <a:r>
              <a:rPr lang="en-US" sz="2800" dirty="0">
                <a:solidFill>
                  <a:prstClr val="black"/>
                </a:solidFill>
                <a:latin typeface="Calibri"/>
              </a:rPr>
              <a:t>          -3         -2        -1          0          1          2          3</a:t>
            </a:r>
          </a:p>
        </p:txBody>
      </p:sp>
      <p:sp>
        <p:nvSpPr>
          <p:cNvPr id="17" name="Right Brace 16"/>
          <p:cNvSpPr/>
          <p:nvPr/>
        </p:nvSpPr>
        <p:spPr>
          <a:xfrm rot="16200000">
            <a:off x="5829300" y="4290655"/>
            <a:ext cx="381000" cy="914400"/>
          </a:xfrm>
          <a:prstGeom prst="rightBrace">
            <a:avLst>
              <a:gd name="adj1" fmla="val 8333"/>
              <a:gd name="adj2" fmla="val 48437"/>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n-US">
              <a:solidFill>
                <a:prstClr val="black"/>
              </a:solidFill>
              <a:latin typeface="Calibri"/>
            </a:endParaRPr>
          </a:p>
        </p:txBody>
      </p:sp>
      <p:sp>
        <p:nvSpPr>
          <p:cNvPr id="18" name="Right Brace 17"/>
          <p:cNvSpPr/>
          <p:nvPr/>
        </p:nvSpPr>
        <p:spPr>
          <a:xfrm rot="16200000">
            <a:off x="6819900" y="4290655"/>
            <a:ext cx="381000" cy="914400"/>
          </a:xfrm>
          <a:prstGeom prst="rightBrace">
            <a:avLst>
              <a:gd name="adj1" fmla="val 8333"/>
              <a:gd name="adj2" fmla="val 48437"/>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n-US">
              <a:solidFill>
                <a:prstClr val="black"/>
              </a:solidFill>
              <a:latin typeface="Calibri"/>
            </a:endParaRPr>
          </a:p>
        </p:txBody>
      </p:sp>
    </p:spTree>
    <p:extLst>
      <p:ext uri="{BB962C8B-B14F-4D97-AF65-F5344CB8AC3E}">
        <p14:creationId xmlns:p14="http://schemas.microsoft.com/office/powerpoint/2010/main" val="235512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500"/>
                                        <p:tgtEl>
                                          <p:spTgt spid="1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Z-Score</a:t>
            </a:r>
            <a:endParaRPr lang="en-US" b="1" dirty="0"/>
          </a:p>
        </p:txBody>
      </p:sp>
      <p:sp>
        <p:nvSpPr>
          <p:cNvPr id="3" name="Content Placeholder 2"/>
          <p:cNvSpPr>
            <a:spLocks noGrp="1"/>
          </p:cNvSpPr>
          <p:nvPr>
            <p:ph idx="1"/>
          </p:nvPr>
        </p:nvSpPr>
        <p:spPr/>
        <p:txBody>
          <a:bodyPr>
            <a:normAutofit/>
          </a:bodyPr>
          <a:lstStyle/>
          <a:p>
            <a:pPr marL="0" indent="0">
              <a:buNone/>
            </a:pPr>
            <a:r>
              <a:rPr lang="en-US" sz="4000" dirty="0" smtClean="0">
                <a:cs typeface="Times New Roman" pitchFamily="18" charset="0"/>
              </a:rPr>
              <a:t>The </a:t>
            </a:r>
            <a:r>
              <a:rPr lang="en-US" sz="4000" b="1" u="sng" dirty="0" smtClean="0">
                <a:cs typeface="Times New Roman" pitchFamily="18" charset="0"/>
              </a:rPr>
              <a:t>z-score</a:t>
            </a:r>
            <a:r>
              <a:rPr lang="en-US" sz="4000" b="1" dirty="0" smtClean="0">
                <a:cs typeface="Times New Roman" pitchFamily="18" charset="0"/>
              </a:rPr>
              <a:t> </a:t>
            </a:r>
            <a:r>
              <a:rPr lang="en-US" sz="4000" dirty="0" smtClean="0">
                <a:cs typeface="Times New Roman" pitchFamily="18" charset="0"/>
              </a:rPr>
              <a:t>is the number of standard deviations (</a:t>
            </a:r>
            <a:r>
              <a:rPr lang="el-GR" sz="4000" dirty="0" smtClean="0"/>
              <a:t>σ</a:t>
            </a:r>
            <a:r>
              <a:rPr lang="en-US" sz="4000" dirty="0" smtClean="0"/>
              <a:t>)</a:t>
            </a:r>
            <a:r>
              <a:rPr lang="en-US" sz="4000" dirty="0" smtClean="0">
                <a:cs typeface="Times New Roman" pitchFamily="18" charset="0"/>
              </a:rPr>
              <a:t> a value is from the mean (</a:t>
            </a:r>
            <a:r>
              <a:rPr lang="en-US" sz="4000" dirty="0" smtClean="0"/>
              <a:t>µ)</a:t>
            </a:r>
            <a:r>
              <a:rPr lang="en-US" sz="4000" dirty="0" smtClean="0">
                <a:cs typeface="Times New Roman" pitchFamily="18" charset="0"/>
              </a:rPr>
              <a:t> on the normal distribution curve.</a:t>
            </a:r>
            <a:endParaRPr lang="en-US" sz="4000" dirty="0"/>
          </a:p>
        </p:txBody>
      </p:sp>
    </p:spTree>
    <p:extLst>
      <p:ext uri="{BB962C8B-B14F-4D97-AF65-F5344CB8AC3E}">
        <p14:creationId xmlns:p14="http://schemas.microsoft.com/office/powerpoint/2010/main" val="303738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r="54512"/>
          <a:stretch>
            <a:fillRect/>
          </a:stretch>
        </p:blipFill>
        <p:spPr bwMode="auto">
          <a:xfrm>
            <a:off x="381000" y="1052155"/>
            <a:ext cx="8305800" cy="4267200"/>
          </a:xfrm>
          <a:prstGeom prst="rect">
            <a:avLst/>
          </a:prstGeom>
          <a:noFill/>
          <a:ln w="9525">
            <a:noFill/>
            <a:miter lim="800000"/>
            <a:headEnd/>
            <a:tailEnd/>
          </a:ln>
        </p:spPr>
      </p:pic>
      <p:sp>
        <p:nvSpPr>
          <p:cNvPr id="6" name="Title 1"/>
          <p:cNvSpPr txBox="1">
            <a:spLocks/>
          </p:cNvSpPr>
          <p:nvPr/>
        </p:nvSpPr>
        <p:spPr>
          <a:xfrm>
            <a:off x="0" y="0"/>
            <a:ext cx="9144000" cy="1676400"/>
          </a:xfrm>
          <a:prstGeom prst="rect">
            <a:avLst/>
          </a:prstGeom>
        </p:spPr>
        <p:txBody>
          <a:bodyPr vert="horz" lIns="91440" tIns="45720" rIns="91440" bIns="45720" rtlCol="0" anchor="ctr">
            <a:noAutofit/>
          </a:bodyPr>
          <a:lstStyle/>
          <a:p>
            <a:pPr algn="ctr" defTabSz="914400">
              <a:spcBef>
                <a:spcPct val="0"/>
              </a:spcBef>
            </a:pPr>
            <a:r>
              <a:rPr lang="en-US" sz="4000" dirty="0">
                <a:solidFill>
                  <a:prstClr val="black"/>
                </a:solidFill>
                <a:latin typeface="Calibri"/>
                <a:cs typeface="Times New Roman" pitchFamily="18" charset="0"/>
              </a:rPr>
              <a:t>What is the z-score of the</a:t>
            </a:r>
          </a:p>
          <a:p>
            <a:pPr algn="ctr" defTabSz="914400">
              <a:spcBef>
                <a:spcPct val="0"/>
              </a:spcBef>
            </a:pPr>
            <a:r>
              <a:rPr lang="en-US" sz="4000" dirty="0">
                <a:solidFill>
                  <a:prstClr val="black"/>
                </a:solidFill>
                <a:latin typeface="Calibri"/>
                <a:cs typeface="Times New Roman" pitchFamily="18" charset="0"/>
              </a:rPr>
              <a:t> value indicated on the curve?</a:t>
            </a:r>
            <a:endParaRPr lang="en-US" sz="4000" dirty="0">
              <a:solidFill>
                <a:prstClr val="black"/>
              </a:solidFill>
              <a:latin typeface="Calibri"/>
            </a:endParaRPr>
          </a:p>
        </p:txBody>
      </p:sp>
      <p:sp>
        <p:nvSpPr>
          <p:cNvPr id="16" name="Up Arrow 15"/>
          <p:cNvSpPr/>
          <p:nvPr/>
        </p:nvSpPr>
        <p:spPr>
          <a:xfrm rot="10800000">
            <a:off x="6096000" y="3429000"/>
            <a:ext cx="762000" cy="1447800"/>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defTabSz="914400"/>
            <a:endParaRPr lang="en-US">
              <a:solidFill>
                <a:prstClr val="white"/>
              </a:solidFill>
              <a:latin typeface="Calibri"/>
            </a:endParaRPr>
          </a:p>
        </p:txBody>
      </p:sp>
      <p:sp>
        <p:nvSpPr>
          <p:cNvPr id="11" name="TextBox 10"/>
          <p:cNvSpPr txBox="1"/>
          <p:nvPr/>
        </p:nvSpPr>
        <p:spPr>
          <a:xfrm>
            <a:off x="533400" y="4963180"/>
            <a:ext cx="8001000" cy="523220"/>
          </a:xfrm>
          <a:prstGeom prst="rect">
            <a:avLst/>
          </a:prstGeom>
          <a:solidFill>
            <a:srgbClr val="AAD4DE"/>
          </a:solidFill>
        </p:spPr>
        <p:txBody>
          <a:bodyPr wrap="square" rtlCol="0">
            <a:spAutoFit/>
          </a:bodyPr>
          <a:lstStyle/>
          <a:p>
            <a:pPr defTabSz="914400"/>
            <a:r>
              <a:rPr lang="en-US" sz="2800" dirty="0">
                <a:solidFill>
                  <a:prstClr val="black"/>
                </a:solidFill>
                <a:latin typeface="Calibri"/>
              </a:rPr>
              <a:t>          -3         -2        -1          0          1          2          3</a:t>
            </a:r>
          </a:p>
        </p:txBody>
      </p:sp>
    </p:spTree>
    <p:extLst>
      <p:ext uri="{BB962C8B-B14F-4D97-AF65-F5344CB8AC3E}">
        <p14:creationId xmlns:p14="http://schemas.microsoft.com/office/powerpoint/2010/main" val="1647020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AD4DE"/>
        </a:solidFill>
        <a:effectLst/>
      </p:bgPr>
    </p:bg>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r="54512"/>
          <a:stretch>
            <a:fillRect/>
          </a:stretch>
        </p:blipFill>
        <p:spPr bwMode="auto">
          <a:xfrm>
            <a:off x="381000" y="1052155"/>
            <a:ext cx="8305800" cy="4267200"/>
          </a:xfrm>
          <a:prstGeom prst="rect">
            <a:avLst/>
          </a:prstGeom>
          <a:noFill/>
          <a:ln w="9525">
            <a:noFill/>
            <a:miter lim="800000"/>
            <a:headEnd/>
            <a:tailEnd/>
          </a:ln>
        </p:spPr>
      </p:pic>
      <p:sp>
        <p:nvSpPr>
          <p:cNvPr id="6" name="Title 1"/>
          <p:cNvSpPr txBox="1">
            <a:spLocks/>
          </p:cNvSpPr>
          <p:nvPr/>
        </p:nvSpPr>
        <p:spPr>
          <a:xfrm>
            <a:off x="0" y="0"/>
            <a:ext cx="9144000" cy="1676400"/>
          </a:xfrm>
          <a:prstGeom prst="rect">
            <a:avLst/>
          </a:prstGeom>
        </p:spPr>
        <p:txBody>
          <a:bodyPr vert="horz" lIns="91440" tIns="45720" rIns="91440" bIns="45720" rtlCol="0" anchor="ctr">
            <a:noAutofit/>
          </a:bodyPr>
          <a:lstStyle/>
          <a:p>
            <a:pPr algn="ctr" defTabSz="914400">
              <a:spcBef>
                <a:spcPct val="0"/>
              </a:spcBef>
            </a:pPr>
            <a:r>
              <a:rPr lang="en-US" sz="4000" dirty="0">
                <a:solidFill>
                  <a:prstClr val="black"/>
                </a:solidFill>
                <a:latin typeface="Calibri"/>
                <a:cs typeface="Times New Roman" pitchFamily="18" charset="0"/>
              </a:rPr>
              <a:t>What is the z-score of the</a:t>
            </a:r>
          </a:p>
          <a:p>
            <a:pPr algn="ctr" defTabSz="914400">
              <a:spcBef>
                <a:spcPct val="0"/>
              </a:spcBef>
            </a:pPr>
            <a:r>
              <a:rPr lang="en-US" sz="4000" dirty="0">
                <a:solidFill>
                  <a:prstClr val="black"/>
                </a:solidFill>
                <a:latin typeface="Calibri"/>
                <a:cs typeface="Times New Roman" pitchFamily="18" charset="0"/>
              </a:rPr>
              <a:t> value indicated on the curve?</a:t>
            </a:r>
            <a:endParaRPr lang="en-US" sz="4000" dirty="0">
              <a:solidFill>
                <a:prstClr val="black"/>
              </a:solidFill>
              <a:latin typeface="Calibri"/>
            </a:endParaRPr>
          </a:p>
        </p:txBody>
      </p:sp>
      <p:sp>
        <p:nvSpPr>
          <p:cNvPr id="16" name="Up Arrow 15"/>
          <p:cNvSpPr/>
          <p:nvPr/>
        </p:nvSpPr>
        <p:spPr>
          <a:xfrm rot="10800000">
            <a:off x="3149564" y="3429000"/>
            <a:ext cx="762000" cy="1447800"/>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defTabSz="914400"/>
            <a:endParaRPr lang="en-US">
              <a:solidFill>
                <a:prstClr val="white"/>
              </a:solidFill>
              <a:latin typeface="Calibri"/>
            </a:endParaRPr>
          </a:p>
        </p:txBody>
      </p:sp>
      <p:sp>
        <p:nvSpPr>
          <p:cNvPr id="11" name="TextBox 10"/>
          <p:cNvSpPr txBox="1"/>
          <p:nvPr/>
        </p:nvSpPr>
        <p:spPr>
          <a:xfrm>
            <a:off x="533400" y="4963180"/>
            <a:ext cx="8001000" cy="523220"/>
          </a:xfrm>
          <a:prstGeom prst="rect">
            <a:avLst/>
          </a:prstGeom>
          <a:solidFill>
            <a:srgbClr val="AAD4DE"/>
          </a:solidFill>
        </p:spPr>
        <p:txBody>
          <a:bodyPr wrap="square" rtlCol="0">
            <a:spAutoFit/>
          </a:bodyPr>
          <a:lstStyle/>
          <a:p>
            <a:pPr defTabSz="914400"/>
            <a:r>
              <a:rPr lang="en-US" sz="2800" dirty="0">
                <a:solidFill>
                  <a:prstClr val="black"/>
                </a:solidFill>
                <a:latin typeface="Calibri"/>
              </a:rPr>
              <a:t>          -3         -2        -1          0          1          2          3</a:t>
            </a:r>
          </a:p>
        </p:txBody>
      </p:sp>
    </p:spTree>
    <p:extLst>
      <p:ext uri="{BB962C8B-B14F-4D97-AF65-F5344CB8AC3E}">
        <p14:creationId xmlns:p14="http://schemas.microsoft.com/office/powerpoint/2010/main" val="4019536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717</TotalTime>
  <Words>1097</Words>
  <Application>Microsoft Office PowerPoint</Application>
  <PresentationFormat>On-screen Show (4:3)</PresentationFormat>
  <Paragraphs>184</Paragraphs>
  <Slides>24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Equation</vt:lpstr>
      <vt:lpstr>3.5 z-scores &amp; the Empirical Rule</vt:lpstr>
      <vt:lpstr>What is Statistics?</vt:lpstr>
      <vt:lpstr>Today’s Objectives</vt:lpstr>
      <vt:lpstr>PowerPoint Presentation</vt:lpstr>
      <vt:lpstr>Characteristics of Normal Distribution</vt:lpstr>
      <vt:lpstr>PowerPoint Presentation</vt:lpstr>
      <vt:lpstr>Z-Score</vt:lpstr>
      <vt:lpstr>PowerPoint Presentation</vt:lpstr>
      <vt:lpstr>PowerPoint Presentation</vt:lpstr>
      <vt:lpstr>PowerPoint Presentation</vt:lpstr>
      <vt:lpstr>PowerPoint Presentation</vt:lpstr>
      <vt:lpstr>PowerPoint Presentation</vt:lpstr>
      <vt:lpstr>PowerPoint Presentation</vt:lpstr>
      <vt:lpstr>Working with Z Scores</vt:lpstr>
      <vt:lpstr>The Empirical Rule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Find the probability that a randomly selected person:</vt:lpstr>
      <vt:lpstr>Find the probability that a randomly selected person: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Koberstein</dc:creator>
  <cp:lastModifiedBy>Renee Cholkar</cp:lastModifiedBy>
  <cp:revision>70</cp:revision>
  <cp:lastPrinted>2014-08-22T14:44:29Z</cp:lastPrinted>
  <dcterms:created xsi:type="dcterms:W3CDTF">2014-08-22T13:43:35Z</dcterms:created>
  <dcterms:modified xsi:type="dcterms:W3CDTF">2016-09-19T13:25:43Z</dcterms:modified>
</cp:coreProperties>
</file>