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72" r:id="rId2"/>
    <p:sldId id="264" r:id="rId3"/>
    <p:sldId id="266" r:id="rId4"/>
    <p:sldId id="267" r:id="rId5"/>
    <p:sldId id="257" r:id="rId6"/>
    <p:sldId id="269" r:id="rId7"/>
    <p:sldId id="258" r:id="rId8"/>
    <p:sldId id="268" r:id="rId9"/>
    <p:sldId id="259" r:id="rId10"/>
    <p:sldId id="260" r:id="rId11"/>
    <p:sldId id="270" r:id="rId12"/>
    <p:sldId id="261" r:id="rId13"/>
    <p:sldId id="262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53C10-E5B7-D145-A8B7-025DC480DF10}" type="datetimeFigureOut">
              <a:rPr lang="en-US" smtClean="0"/>
              <a:pPr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93000-07B6-1B41-85AE-867C186C78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45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C3610-77EE-7B4E-B7CC-D8D8F6F259E8}" type="slidenum">
              <a:rPr lang="en-US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5922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(8/22/14 10:18) -----</a:t>
            </a:r>
          </a:p>
          <a:p>
            <a:r>
              <a:rPr lang="en-US"/>
              <a:t>percentile instead of probability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C3610-77EE-7B4E-B7CC-D8D8F6F259E8}" type="slidenum">
              <a:rPr lang="en-US">
                <a:solidFill>
                  <a:prstClr val="black"/>
                </a:solidFill>
                <a:latin typeface="Calibri"/>
              </a:rPr>
              <a:pPr/>
              <a:t>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324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41EB-5B79-4A55-AEB4-7E4F1B0A720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9/27/2016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A69D-4CC8-43C5-A2CE-4D90412B79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6804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41EB-5B79-4A55-AEB4-7E4F1B0A720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9/27/2016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A69D-4CC8-43C5-A2CE-4D90412B79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911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41EB-5B79-4A55-AEB4-7E4F1B0A720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9/27/2016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A69D-4CC8-43C5-A2CE-4D90412B79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734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41EB-5B79-4A55-AEB4-7E4F1B0A720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9/27/2016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A69D-4CC8-43C5-A2CE-4D90412B79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077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41EB-5B79-4A55-AEB4-7E4F1B0A720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9/27/2016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A69D-4CC8-43C5-A2CE-4D90412B79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469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41EB-5B79-4A55-AEB4-7E4F1B0A720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9/27/2016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A69D-4CC8-43C5-A2CE-4D90412B79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216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41EB-5B79-4A55-AEB4-7E4F1B0A720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9/27/2016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A69D-4CC8-43C5-A2CE-4D90412B79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370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41EB-5B79-4A55-AEB4-7E4F1B0A720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9/27/2016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A69D-4CC8-43C5-A2CE-4D90412B79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771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41EB-5B79-4A55-AEB4-7E4F1B0A720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9/27/2016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A69D-4CC8-43C5-A2CE-4D90412B79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988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41EB-5B79-4A55-AEB4-7E4F1B0A720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9/27/2016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A69D-4CC8-43C5-A2CE-4D90412B79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1289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41EB-5B79-4A55-AEB4-7E4F1B0A720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9/27/2016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FA69D-4CC8-43C5-A2CE-4D90412B79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8805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F51041EB-5B79-4A55-AEB4-7E4F1B0A720E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9/27/2016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22CFA69D-4CC8-43C5-A2CE-4D90412B7928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568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</a:t>
            </a:r>
            <a:r>
              <a:rPr lang="en-US" smtClean="0"/>
              <a:t>, October 3,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“Working with z-scores” worksheet</a:t>
            </a:r>
          </a:p>
          <a:p>
            <a:r>
              <a:rPr lang="en-US" dirty="0" smtClean="0"/>
              <a:t>Check 3.4 exercises</a:t>
            </a:r>
          </a:p>
          <a:p>
            <a:r>
              <a:rPr lang="en-US" dirty="0" smtClean="0"/>
              <a:t>Check 3.5 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08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D4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152400"/>
            <a:ext cx="86868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defTabSz="914400">
              <a:spcBef>
                <a:spcPct val="0"/>
              </a:spcBef>
            </a:pPr>
            <a:endParaRPr lang="en-US" sz="4400" i="1" dirty="0">
              <a:solidFill>
                <a:srgbClr val="7030A0"/>
              </a:solidFill>
              <a:latin typeface="Calibri"/>
              <a:cs typeface="Times New Roman" pitchFamily="18" charset="0"/>
            </a:endParaRPr>
          </a:p>
          <a:p>
            <a:pPr marL="1371600" indent="-1371600" defTabSz="914400">
              <a:spcBef>
                <a:spcPct val="0"/>
              </a:spcBef>
            </a:pPr>
            <a:r>
              <a:rPr lang="en-US" sz="9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e. What score would a student need in order to be in top 20% of the class?</a:t>
            </a:r>
          </a:p>
          <a:p>
            <a:pPr marL="1371600" indent="-1371600" defTabSz="914400">
              <a:spcBef>
                <a:spcPct val="0"/>
              </a:spcBef>
            </a:pPr>
            <a:r>
              <a:rPr lang="en-US" sz="4700" dirty="0">
                <a:solidFill>
                  <a:srgbClr val="7030A0"/>
                </a:solidFill>
                <a:latin typeface="Calibri"/>
                <a:cs typeface="Times New Roman" pitchFamily="18" charset="0"/>
              </a:rPr>
              <a:t>	</a:t>
            </a:r>
            <a:r>
              <a:rPr lang="en-US" sz="4400" dirty="0">
                <a:solidFill>
                  <a:srgbClr val="7030A0"/>
                </a:solidFill>
                <a:latin typeface="Calibri"/>
                <a:cs typeface="Times New Roman" pitchFamily="18" charset="0"/>
              </a:rPr>
              <a:t>		 </a:t>
            </a:r>
            <a:br>
              <a:rPr lang="en-US" sz="4400" dirty="0">
                <a:solidFill>
                  <a:srgbClr val="7030A0"/>
                </a:solidFill>
                <a:latin typeface="Calibri"/>
                <a:cs typeface="Times New Roman" pitchFamily="18" charset="0"/>
              </a:rPr>
            </a:br>
            <a:endParaRPr lang="en-US" sz="4400" dirty="0">
              <a:solidFill>
                <a:srgbClr val="7030A0"/>
              </a:solidFill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43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615" y="723331"/>
            <a:ext cx="80248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You try #2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9865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D4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868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360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2. The </a:t>
            </a:r>
            <a:r>
              <a:rPr lang="en-US" sz="3600" dirty="0">
                <a:solidFill>
                  <a:prstClr val="black"/>
                </a:solidFill>
                <a:latin typeface="Calibri"/>
                <a:cs typeface="Arial" pitchFamily="34" charset="0"/>
              </a:rPr>
              <a:t>average waiting time at Walgreen’s drive-through window is 7.6 minutes, with a standard deviation of 2.6 minutes.  When a customer arrives at Walgreen’s, find the probability that he will have to wait</a:t>
            </a:r>
          </a:p>
          <a:p>
            <a:pPr marL="514350" indent="-514350" defTabSz="914400"/>
            <a:r>
              <a:rPr lang="en-US" sz="3600" dirty="0">
                <a:solidFill>
                  <a:prstClr val="black"/>
                </a:solidFill>
                <a:latin typeface="Calibri"/>
                <a:cs typeface="Arial" pitchFamily="34" charset="0"/>
              </a:rPr>
              <a:t>a. between 4 and 6 minutes  </a:t>
            </a:r>
          </a:p>
          <a:p>
            <a:pPr marL="514350" indent="-514350" defTabSz="914400"/>
            <a:r>
              <a:rPr lang="en-US" sz="3600" dirty="0">
                <a:solidFill>
                  <a:prstClr val="black"/>
                </a:solidFill>
                <a:latin typeface="Calibri"/>
                <a:cs typeface="Arial" pitchFamily="34" charset="0"/>
              </a:rPr>
              <a:t>b. less than 3 minutes </a:t>
            </a:r>
          </a:p>
          <a:p>
            <a:pPr defTabSz="914400"/>
            <a:r>
              <a:rPr lang="en-US" sz="3600" dirty="0">
                <a:solidFill>
                  <a:prstClr val="black"/>
                </a:solidFill>
                <a:latin typeface="Calibri"/>
                <a:cs typeface="Arial" pitchFamily="34" charset="0"/>
              </a:rPr>
              <a:t>c. more than 8 minutes </a:t>
            </a:r>
          </a:p>
          <a:p>
            <a:pPr defTabSz="914400"/>
            <a:r>
              <a:rPr lang="en-US" sz="3600" dirty="0">
                <a:solidFill>
                  <a:prstClr val="black"/>
                </a:solidFill>
                <a:latin typeface="Calibri"/>
                <a:cs typeface="Arial" pitchFamily="34" charset="0"/>
              </a:rPr>
              <a:t>d. Only 8% of customers have to wait longer than Mrs. Jones.  Determine how long Mrs. Jones has to wait.   </a:t>
            </a:r>
          </a:p>
          <a:p>
            <a:pPr defTabSz="914400"/>
            <a:endParaRPr lang="en-US" sz="2000" dirty="0">
              <a:solidFill>
                <a:prstClr val="black"/>
              </a:solidFill>
              <a:latin typeface="Calibri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38800" y="293506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3600" dirty="0">
                <a:solidFill>
                  <a:srgbClr val="FF0000"/>
                </a:solidFill>
                <a:latin typeface="Calibri"/>
                <a:cs typeface="Arial" pitchFamily="34" charset="0"/>
              </a:rPr>
              <a:t>0.186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0" y="3505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3600" dirty="0">
                <a:solidFill>
                  <a:srgbClr val="FF0000"/>
                </a:solidFill>
                <a:latin typeface="Calibri"/>
                <a:cs typeface="Arial" pitchFamily="34" charset="0"/>
              </a:rPr>
              <a:t>0.037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0600" y="4038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3600" dirty="0">
                <a:solidFill>
                  <a:srgbClr val="FF0000"/>
                </a:solidFill>
                <a:latin typeface="Calibri"/>
                <a:cs typeface="Arial" pitchFamily="34" charset="0"/>
              </a:rPr>
              <a:t>0.441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5715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3600" dirty="0">
                <a:solidFill>
                  <a:srgbClr val="FF0000"/>
                </a:solidFill>
                <a:latin typeface="Calibri"/>
                <a:cs typeface="Arial" pitchFamily="34" charset="0"/>
              </a:rPr>
              <a:t>11.25 minutes</a:t>
            </a:r>
          </a:p>
        </p:txBody>
      </p:sp>
    </p:spTree>
    <p:extLst>
      <p:ext uri="{BB962C8B-B14F-4D97-AF65-F5344CB8AC3E}">
        <p14:creationId xmlns:p14="http://schemas.microsoft.com/office/powerpoint/2010/main" val="210711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D4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600" y="1676400"/>
            <a:ext cx="43434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spcBef>
                <a:spcPct val="0"/>
              </a:spcBef>
            </a:pPr>
            <a:r>
              <a:rPr lang="en-US" sz="5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Questions about normal distribution?</a:t>
            </a:r>
          </a:p>
          <a:p>
            <a:pPr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722" name="AutoShape 2" descr="imag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724" name="AutoShape 4" descr="imag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726" name="AutoShape 6" descr="imag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" name="Picture 5" descr="paranormal distribution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52400" y="228600"/>
            <a:ext cx="4495800" cy="617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75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2890" y="1241946"/>
            <a:ext cx="66874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Complete Classwork worksheet and turn in for a grade. 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0637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D4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3.6 Applications of the Normal Distribution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16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D4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20490"/>
            <a:ext cx="9144000" cy="1219200"/>
          </a:xfrm>
        </p:spPr>
        <p:txBody>
          <a:bodyPr>
            <a:normAutofit/>
          </a:bodyPr>
          <a:lstStyle/>
          <a:p>
            <a:r>
              <a:rPr lang="en-US" b="1" dirty="0" smtClean="0">
                <a:cs typeface="Arial" pitchFamily="34" charset="0"/>
              </a:rPr>
              <a:t>Today’s Objectives</a:t>
            </a:r>
            <a:endParaRPr lang="en-US" dirty="0"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6375" y="1551090"/>
            <a:ext cx="8778875" cy="30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742950" indent="-742950" defTabSz="9144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400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Review z-scores and Empirical Rule</a:t>
            </a:r>
          </a:p>
          <a:p>
            <a:pPr marL="742950" indent="-742950" defTabSz="9144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4000" dirty="0" smtClean="0">
                <a:solidFill>
                  <a:prstClr val="black"/>
                </a:solidFill>
                <a:latin typeface="Calibri"/>
                <a:cs typeface="Arial" pitchFamily="34" charset="0"/>
              </a:rPr>
              <a:t>Use technology to calculate probabilities in a normal distribution</a:t>
            </a:r>
            <a:r>
              <a:rPr lang="en-US" sz="4000" dirty="0">
                <a:solidFill>
                  <a:prstClr val="black"/>
                </a:solidFill>
                <a:latin typeface="Calibri"/>
                <a:cs typeface="Arial" pitchFamily="34" charset="0"/>
              </a:rPr>
              <a:t/>
            </a:r>
            <a:br>
              <a:rPr lang="en-US" sz="4000" dirty="0">
                <a:solidFill>
                  <a:prstClr val="black"/>
                </a:solidFill>
                <a:latin typeface="Calibri"/>
                <a:cs typeface="Arial" pitchFamily="34" charset="0"/>
              </a:rPr>
            </a:br>
            <a:endParaRPr lang="en-US" sz="4000" dirty="0">
              <a:solidFill>
                <a:prstClr val="black"/>
              </a:solidFill>
              <a:latin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08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D4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131" y="-4949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Complete Items 1 – 6 with your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6287"/>
            <a:ext cx="8229600" cy="554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Be ready to </a:t>
            </a:r>
            <a:r>
              <a:rPr lang="en-US" sz="2800" dirty="0" smtClean="0"/>
              <a:t>present your answers to the class!  </a:t>
            </a:r>
          </a:p>
          <a:p>
            <a:pPr marL="0" indent="0">
              <a:buNone/>
            </a:pPr>
            <a:r>
              <a:rPr lang="en-US" sz="2800" dirty="0" smtClean="0"/>
              <a:t>(I will randomly select students to present.)</a:t>
            </a:r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Facilitator (1)</a:t>
            </a:r>
            <a:r>
              <a:rPr lang="en-US" sz="2800" dirty="0" smtClean="0"/>
              <a:t>: Moderates team discussion, distributes work</a:t>
            </a:r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Timekeeper(2)</a:t>
            </a:r>
            <a:r>
              <a:rPr lang="en-US" sz="2800" dirty="0" smtClean="0"/>
              <a:t>: Keeps group aware of time constraints. (10 minutes)</a:t>
            </a:r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Checker (3)</a:t>
            </a:r>
            <a:r>
              <a:rPr lang="en-US" sz="2800" dirty="0" smtClean="0"/>
              <a:t>: </a:t>
            </a:r>
            <a:r>
              <a:rPr lang="en-US" sz="2800" dirty="0"/>
              <a:t>Check in with other groups </a:t>
            </a:r>
            <a:r>
              <a:rPr lang="en-US" sz="2800" dirty="0" smtClean="0"/>
              <a:t>or teacher key, checks to make sure all group members understand concepts and conclusions</a:t>
            </a:r>
          </a:p>
          <a:p>
            <a:r>
              <a:rPr lang="en-US" sz="2800" dirty="0" err="1" smtClean="0">
                <a:solidFill>
                  <a:srgbClr val="FF0000"/>
                </a:solidFill>
              </a:rPr>
              <a:t>Prioritizer</a:t>
            </a:r>
            <a:r>
              <a:rPr lang="en-US" sz="2800" dirty="0" smtClean="0">
                <a:solidFill>
                  <a:srgbClr val="FF0000"/>
                </a:solidFill>
              </a:rPr>
              <a:t> (4)</a:t>
            </a:r>
            <a:r>
              <a:rPr lang="en-US" sz="2800" dirty="0" smtClean="0"/>
              <a:t>:  Makes sure group stays focused and on-task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4329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D4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57600" y="4038600"/>
            <a:ext cx="53340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304800" y="2133600"/>
            <a:ext cx="8229600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spcBef>
                <a:spcPct val="0"/>
              </a:spcBef>
            </a:pPr>
            <a:endParaRPr lang="en-US" sz="14400" dirty="0">
              <a:solidFill>
                <a:prstClr val="black"/>
              </a:solidFill>
              <a:latin typeface="Arial Rounded MT Bold" pitchFamily="34" charset="0"/>
            </a:endParaRPr>
          </a:p>
          <a:p>
            <a:pPr defTabSz="914400">
              <a:spcBef>
                <a:spcPct val="0"/>
              </a:spcBef>
            </a:pPr>
            <a:r>
              <a:rPr lang="en-US" sz="3800" dirty="0">
                <a:solidFill>
                  <a:prstClr val="black"/>
                </a:solidFill>
                <a:latin typeface="Arial Rounded MT Bold" pitchFamily="34" charset="0"/>
              </a:rPr>
              <a:t>	 </a:t>
            </a:r>
            <a:r>
              <a:rPr lang="en-US" sz="4400" dirty="0">
                <a:solidFill>
                  <a:prstClr val="black"/>
                </a:solidFill>
                <a:latin typeface="Arial Rounded MT Bold" pitchFamily="34" charset="0"/>
              </a:rPr>
              <a:t/>
            </a:r>
            <a:br>
              <a:rPr lang="en-US" sz="4400" dirty="0">
                <a:solidFill>
                  <a:prstClr val="black"/>
                </a:solidFill>
                <a:latin typeface="Arial Rounded MT Bold" pitchFamily="34" charset="0"/>
              </a:rPr>
            </a:br>
            <a:endParaRPr lang="en-US" sz="4400" dirty="0">
              <a:solidFill>
                <a:prstClr val="black"/>
              </a:solidFill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914400"/>
            <a:ext cx="6248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3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…what </a:t>
            </a:r>
            <a:r>
              <a:rPr lang="en-US" sz="3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happens if you’re looking for </a:t>
            </a:r>
            <a:r>
              <a:rPr lang="en-US" sz="3600" dirty="0" smtClean="0">
                <a:solidFill>
                  <a:prstClr val="black"/>
                </a:solidFill>
                <a:latin typeface="Calibri"/>
                <a:cs typeface="Times New Roman" pitchFamily="18" charset="0"/>
              </a:rPr>
              <a:t>probabilities that </a:t>
            </a:r>
            <a:r>
              <a:rPr lang="en-US" sz="3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are not perfect standard deviations away from the mean?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9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spcBef>
                <a:spcPct val="0"/>
              </a:spcBef>
            </a:pPr>
            <a:r>
              <a:rPr lang="en-US" sz="44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You might be wondering…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" name="Picture 2" descr="http://www.ticalc.org/images/calcs/84plus-se-bi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505200"/>
            <a:ext cx="2621181" cy="3003033"/>
          </a:xfrm>
          <a:prstGeom prst="rect">
            <a:avLst/>
          </a:prstGeom>
          <a:ln w="190500" cap="sq">
            <a:solidFill>
              <a:srgbClr val="0070C0"/>
            </a:solidFill>
            <a:prstDash val="sysDot"/>
            <a:miter lim="800000"/>
          </a:ln>
          <a:effectLst>
            <a:outerShdw blurRad="254000" algn="bl" rotWithShape="0">
              <a:srgbClr val="000000">
                <a:alpha val="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Rectangle 6"/>
          <p:cNvSpPr/>
          <p:nvPr/>
        </p:nvSpPr>
        <p:spPr>
          <a:xfrm>
            <a:off x="3810172" y="4114800"/>
            <a:ext cx="49528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sz="32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normalcdf</a:t>
            </a:r>
            <a:r>
              <a:rPr lang="en-US" sz="32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(lower bound, upper bound, µ, </a:t>
            </a:r>
            <a:r>
              <a:rPr lang="el-GR" sz="32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σ</a:t>
            </a:r>
            <a:r>
              <a:rPr lang="en-US" sz="32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)</a:t>
            </a:r>
            <a:endParaRPr lang="en-US" sz="32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4817" name="Picture 1" descr="C:\Documents and Settings\cbarber\Local Settings\Temporary Internet Files\Content.IE5\B87QIMZM\MC90019653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086600" y="1219200"/>
            <a:ext cx="1905000" cy="1814170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4689" y="4735135"/>
            <a:ext cx="456393" cy="75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55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D4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088670"/>
            <a:ext cx="9144000" cy="24384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 defTabSz="914400">
              <a:spcBef>
                <a:spcPct val="0"/>
              </a:spcBef>
            </a:pPr>
            <a:endParaRPr lang="en-US" sz="8000" i="1" dirty="0">
              <a:solidFill>
                <a:srgbClr val="7030A0"/>
              </a:solidFill>
              <a:latin typeface="Calibri"/>
              <a:cs typeface="Times New Roman" pitchFamily="18" charset="0"/>
            </a:endParaRPr>
          </a:p>
          <a:p>
            <a:pPr marL="1371600" indent="-1371600" defTabSz="914400">
              <a:spcBef>
                <a:spcPct val="0"/>
              </a:spcBef>
            </a:pPr>
            <a:r>
              <a:rPr lang="en-US" sz="8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a. What’s the probability that a randomly</a:t>
            </a:r>
          </a:p>
          <a:p>
            <a:pPr marL="1371600" indent="-1371600" defTabSz="914400">
              <a:spcBef>
                <a:spcPct val="0"/>
              </a:spcBef>
            </a:pPr>
            <a:r>
              <a:rPr lang="en-US" sz="8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selected student scored between 80 and 90? </a:t>
            </a:r>
            <a:r>
              <a:rPr lang="en-US" sz="4700" dirty="0">
                <a:solidFill>
                  <a:srgbClr val="7030A0"/>
                </a:solidFill>
                <a:latin typeface="Calibri"/>
                <a:cs typeface="Times New Roman" pitchFamily="18" charset="0"/>
              </a:rPr>
              <a:t>	</a:t>
            </a:r>
            <a:r>
              <a:rPr lang="en-US" sz="4400" dirty="0">
                <a:solidFill>
                  <a:srgbClr val="7030A0"/>
                </a:solidFill>
                <a:latin typeface="Calibri"/>
                <a:cs typeface="Times New Roman" pitchFamily="18" charset="0"/>
              </a:rPr>
              <a:t>		 </a:t>
            </a:r>
            <a:br>
              <a:rPr lang="en-US" sz="4400" dirty="0">
                <a:solidFill>
                  <a:srgbClr val="7030A0"/>
                </a:solidFill>
                <a:latin typeface="Calibri"/>
                <a:cs typeface="Times New Roman" pitchFamily="18" charset="0"/>
              </a:rPr>
            </a:br>
            <a:endParaRPr lang="en-US" sz="4400" dirty="0">
              <a:solidFill>
                <a:srgbClr val="7030A0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7296" y="0"/>
            <a:ext cx="79667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cs typeface="Times New Roman" pitchFamily="18" charset="0"/>
              </a:rPr>
              <a:t>The scores on the CCM3 midterm were normally distributed.  The mean is 82 with a standard deviation of 5.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18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D4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7507" y="1290555"/>
            <a:ext cx="9144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defTabSz="914400">
              <a:spcBef>
                <a:spcPct val="0"/>
              </a:spcBef>
            </a:pPr>
            <a:endParaRPr lang="en-US" sz="4400" i="1" dirty="0">
              <a:solidFill>
                <a:srgbClr val="7030A0"/>
              </a:solidFill>
              <a:latin typeface="Calibri"/>
              <a:cs typeface="Times New Roman" pitchFamily="18" charset="0"/>
            </a:endParaRPr>
          </a:p>
          <a:p>
            <a:pPr marL="1371600" indent="-1371600" defTabSz="914400">
              <a:spcBef>
                <a:spcPct val="0"/>
              </a:spcBef>
            </a:pPr>
            <a:r>
              <a:rPr lang="en-US" sz="10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b. What’s the probability that a randomly</a:t>
            </a:r>
          </a:p>
          <a:p>
            <a:pPr marL="1371600" indent="-1371600" defTabSz="914400">
              <a:spcBef>
                <a:spcPct val="0"/>
              </a:spcBef>
            </a:pPr>
            <a:r>
              <a:rPr lang="en-US" sz="10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selected student scored below 70?</a:t>
            </a:r>
            <a:r>
              <a:rPr lang="en-US" sz="10000" i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lang="en-US" sz="4700" dirty="0">
                <a:solidFill>
                  <a:srgbClr val="7030A0"/>
                </a:solidFill>
                <a:latin typeface="Calibri"/>
                <a:cs typeface="Times New Roman" pitchFamily="18" charset="0"/>
              </a:rPr>
              <a:t>	</a:t>
            </a:r>
            <a:r>
              <a:rPr lang="en-US" sz="4400" dirty="0">
                <a:solidFill>
                  <a:srgbClr val="7030A0"/>
                </a:solidFill>
                <a:latin typeface="Calibri"/>
                <a:cs typeface="Times New Roman" pitchFamily="18" charset="0"/>
              </a:rPr>
              <a:t>		 </a:t>
            </a:r>
            <a:br>
              <a:rPr lang="en-US" sz="4400" dirty="0">
                <a:solidFill>
                  <a:srgbClr val="7030A0"/>
                </a:solidFill>
                <a:latin typeface="Calibri"/>
                <a:cs typeface="Times New Roman" pitchFamily="18" charset="0"/>
              </a:rPr>
            </a:br>
            <a:endParaRPr lang="en-US" sz="4400" dirty="0">
              <a:solidFill>
                <a:srgbClr val="7030A0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7296" y="0"/>
            <a:ext cx="79667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cs typeface="Times New Roman" pitchFamily="18" charset="0"/>
              </a:rPr>
              <a:t>The scores on the CCM3 midterm were normally distributed.  The mean is 82 with a standard deviation of 5.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98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D4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7507" y="1274633"/>
            <a:ext cx="9144000" cy="2438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defTabSz="914400">
              <a:spcBef>
                <a:spcPct val="0"/>
              </a:spcBef>
            </a:pPr>
            <a:endParaRPr lang="en-US" sz="4400" i="1" dirty="0">
              <a:solidFill>
                <a:srgbClr val="7030A0"/>
              </a:solidFill>
              <a:latin typeface="Calibri"/>
              <a:cs typeface="Times New Roman" pitchFamily="18" charset="0"/>
            </a:endParaRPr>
          </a:p>
          <a:p>
            <a:pPr marL="1371600" indent="-1371600" defTabSz="914400">
              <a:spcBef>
                <a:spcPct val="0"/>
              </a:spcBef>
            </a:pPr>
            <a:r>
              <a:rPr lang="en-US" sz="51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c. What’s the probability that a randomly</a:t>
            </a:r>
          </a:p>
          <a:p>
            <a:pPr marL="1371600" indent="-1371600" defTabSz="914400">
              <a:spcBef>
                <a:spcPct val="0"/>
              </a:spcBef>
            </a:pPr>
            <a:r>
              <a:rPr lang="en-US" sz="51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selected student scored above 79? </a:t>
            </a:r>
            <a:r>
              <a:rPr lang="en-US" sz="4700" dirty="0">
                <a:solidFill>
                  <a:srgbClr val="7030A0"/>
                </a:solidFill>
                <a:latin typeface="Calibri"/>
                <a:cs typeface="Times New Roman" pitchFamily="18" charset="0"/>
              </a:rPr>
              <a:t>	</a:t>
            </a:r>
            <a:r>
              <a:rPr lang="en-US" sz="4400" dirty="0">
                <a:solidFill>
                  <a:srgbClr val="7030A0"/>
                </a:solidFill>
                <a:latin typeface="Calibri"/>
                <a:cs typeface="Times New Roman" pitchFamily="18" charset="0"/>
              </a:rPr>
              <a:t>		 </a:t>
            </a:r>
            <a:br>
              <a:rPr lang="en-US" sz="4400" dirty="0">
                <a:solidFill>
                  <a:srgbClr val="7030A0"/>
                </a:solidFill>
                <a:latin typeface="Calibri"/>
                <a:cs typeface="Times New Roman" pitchFamily="18" charset="0"/>
              </a:rPr>
            </a:br>
            <a:endParaRPr lang="en-US" sz="4400" dirty="0">
              <a:solidFill>
                <a:srgbClr val="7030A0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7296" y="0"/>
            <a:ext cx="79667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cs typeface="Times New Roman" pitchFamily="18" charset="0"/>
              </a:rPr>
              <a:t>The scores on the CCM3 midterm were normally distributed.  The mean is 82 with a standard deviation of 5.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4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D4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90600" y="3544669"/>
            <a:ext cx="7086600" cy="685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3544669"/>
            <a:ext cx="7391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en-US" sz="3600" dirty="0" err="1">
                <a:solidFill>
                  <a:prstClr val="black"/>
                </a:solidFill>
                <a:latin typeface="Calibri"/>
                <a:cs typeface="Times New Roman" pitchFamily="18" charset="0"/>
              </a:rPr>
              <a:t>invnorm</a:t>
            </a:r>
            <a:r>
              <a:rPr lang="en-US" sz="3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(percent of area to left, </a:t>
            </a:r>
            <a:r>
              <a:rPr lang="en-US" sz="3600" dirty="0">
                <a:solidFill>
                  <a:prstClr val="black"/>
                </a:solidFill>
                <a:latin typeface="Calibri"/>
                <a:cs typeface="Times New Roman" pitchFamily="18" charset="0"/>
                <a:sym typeface="Symbol"/>
              </a:rPr>
              <a:t>, </a:t>
            </a:r>
            <a:r>
              <a:rPr lang="en-US" sz="3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)</a:t>
            </a:r>
            <a:endParaRPr lang="en-US" sz="3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ctr" defTabSz="914400">
              <a:spcBef>
                <a:spcPct val="0"/>
              </a:spcBef>
            </a:pPr>
            <a:endParaRPr lang="en-US" sz="144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 defTabSz="914400">
              <a:spcBef>
                <a:spcPct val="0"/>
              </a:spcBef>
            </a:pPr>
            <a:endParaRPr lang="en-US" sz="144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 defTabSz="914400">
              <a:spcBef>
                <a:spcPct val="0"/>
              </a:spcBef>
            </a:pPr>
            <a:r>
              <a:rPr lang="en-US" sz="144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You can also work backward to find percentiles!</a:t>
            </a:r>
          </a:p>
          <a:p>
            <a:pPr algn="ctr" defTabSz="914400">
              <a:spcBef>
                <a:spcPct val="0"/>
              </a:spcBef>
            </a:pPr>
            <a:endParaRPr lang="en-US" sz="144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defTabSz="914400">
              <a:spcBef>
                <a:spcPct val="0"/>
              </a:spcBef>
            </a:pPr>
            <a:endParaRPr lang="en-US" sz="14400" dirty="0">
              <a:solidFill>
                <a:prstClr val="black"/>
              </a:solidFill>
              <a:latin typeface="Calibri"/>
            </a:endParaRPr>
          </a:p>
          <a:p>
            <a:pPr defTabSz="914400">
              <a:spcBef>
                <a:spcPct val="0"/>
              </a:spcBef>
            </a:pPr>
            <a:r>
              <a:rPr lang="en-US" sz="3800" dirty="0">
                <a:solidFill>
                  <a:prstClr val="black"/>
                </a:solidFill>
                <a:latin typeface="Calibri"/>
              </a:rPr>
              <a:t>	 </a:t>
            </a:r>
            <a:r>
              <a:rPr lang="en-US" sz="4400" dirty="0">
                <a:solidFill>
                  <a:prstClr val="black"/>
                </a:solidFill>
                <a:latin typeface="Calibri"/>
              </a:rPr>
              <a:t/>
            </a:r>
            <a:br>
              <a:rPr lang="en-US" sz="4400" dirty="0">
                <a:solidFill>
                  <a:prstClr val="black"/>
                </a:solidFill>
                <a:latin typeface="Calibri"/>
              </a:rPr>
            </a:br>
            <a:endParaRPr lang="en-US" sz="4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1219200"/>
            <a:ext cx="42672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914400">
              <a:spcBef>
                <a:spcPct val="0"/>
              </a:spcBef>
            </a:pPr>
            <a:endParaRPr lang="en-US" i="1" dirty="0">
              <a:solidFill>
                <a:srgbClr val="7030A0"/>
              </a:solidFill>
              <a:latin typeface="Calibri"/>
              <a:cs typeface="Times New Roman" pitchFamily="18" charset="0"/>
            </a:endParaRPr>
          </a:p>
          <a:p>
            <a:pPr defTabSz="914400">
              <a:spcBef>
                <a:spcPct val="0"/>
              </a:spcBef>
            </a:pPr>
            <a:r>
              <a:rPr lang="en-US" sz="3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d. What score would a student need in order to be in the 90</a:t>
            </a:r>
            <a:r>
              <a:rPr lang="en-US" sz="3600" baseline="300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th</a:t>
            </a:r>
            <a:r>
              <a:rPr lang="en-US" sz="3600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percentile?</a:t>
            </a:r>
          </a:p>
          <a:p>
            <a:pPr marL="1371600" indent="-1371600" defTabSz="914400">
              <a:spcBef>
                <a:spcPct val="0"/>
              </a:spcBef>
            </a:pPr>
            <a:r>
              <a:rPr lang="en-US" dirty="0">
                <a:solidFill>
                  <a:srgbClr val="7030A0"/>
                </a:solidFill>
                <a:latin typeface="Calibri"/>
                <a:cs typeface="Times New Roman" pitchFamily="18" charset="0"/>
              </a:rPr>
              <a:t>			 </a:t>
            </a:r>
            <a:br>
              <a:rPr lang="en-US" dirty="0">
                <a:solidFill>
                  <a:srgbClr val="7030A0"/>
                </a:solidFill>
                <a:latin typeface="Calibri"/>
                <a:cs typeface="Times New Roman" pitchFamily="18" charset="0"/>
              </a:rPr>
            </a:br>
            <a:endParaRPr lang="en-US" dirty="0">
              <a:solidFill>
                <a:srgbClr val="7030A0"/>
              </a:solidFill>
              <a:latin typeface="Calibri"/>
              <a:cs typeface="Times New Roman" pitchFamily="18" charset="0"/>
            </a:endParaRPr>
          </a:p>
        </p:txBody>
      </p:sp>
      <p:pic>
        <p:nvPicPr>
          <p:cNvPr id="2050" name="Picture 2" descr="http://faculty.elgin.edu/dkernler/statistics/ch07/images/90th-percentile-IQs.jpg"/>
          <p:cNvPicPr>
            <a:picLocks noChangeAspect="1" noChangeArrowheads="1"/>
          </p:cNvPicPr>
          <p:nvPr/>
        </p:nvPicPr>
        <p:blipFill>
          <a:blip r:embed="rId3" cstate="print"/>
          <a:srcRect b="11521"/>
          <a:stretch>
            <a:fillRect/>
          </a:stretch>
        </p:blipFill>
        <p:spPr bwMode="auto">
          <a:xfrm>
            <a:off x="4533900" y="785210"/>
            <a:ext cx="4468319" cy="184896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48200" y="2839836"/>
            <a:ext cx="2305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90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Percentile</a:t>
            </a:r>
            <a:endParaRPr lang="en-US" sz="2800" dirty="0"/>
          </a:p>
        </p:txBody>
      </p:sp>
      <p:cxnSp>
        <p:nvCxnSpPr>
          <p:cNvPr id="8" name="Straight Arrow Connector 7"/>
          <p:cNvCxnSpPr>
            <a:stCxn id="4" idx="3"/>
          </p:cNvCxnSpPr>
          <p:nvPr/>
        </p:nvCxnSpPr>
        <p:spPr>
          <a:xfrm flipV="1">
            <a:off x="6953580" y="2672270"/>
            <a:ext cx="818820" cy="429176"/>
          </a:xfrm>
          <a:prstGeom prst="bentConnector3">
            <a:avLst>
              <a:gd name="adj1" fmla="val 10036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807" y="3544669"/>
            <a:ext cx="456393" cy="75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71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451</Words>
  <Application>Microsoft Office PowerPoint</Application>
  <PresentationFormat>On-screen Show (4:3)</PresentationFormat>
  <Paragraphs>63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Rounded MT Bold</vt:lpstr>
      <vt:lpstr>Calibri</vt:lpstr>
      <vt:lpstr>Symbol</vt:lpstr>
      <vt:lpstr>Times New Roman</vt:lpstr>
      <vt:lpstr>1_Office Theme</vt:lpstr>
      <vt:lpstr>Mon, October 3, 2016</vt:lpstr>
      <vt:lpstr>3.6 Applications of the Normal Distribution</vt:lpstr>
      <vt:lpstr>Today’s Objectives</vt:lpstr>
      <vt:lpstr>Complete Items 1 – 6 with your team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Koberstein</dc:creator>
  <cp:lastModifiedBy>Renee Cholkar</cp:lastModifiedBy>
  <cp:revision>36</cp:revision>
  <dcterms:created xsi:type="dcterms:W3CDTF">2014-08-22T14:23:59Z</dcterms:created>
  <dcterms:modified xsi:type="dcterms:W3CDTF">2016-09-27T17:38:06Z</dcterms:modified>
</cp:coreProperties>
</file>