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  <p:sldId id="258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5C927-78D1-4690-82AE-995628587328}" type="datetimeFigureOut">
              <a:rPr lang="en-US" smtClean="0"/>
              <a:pPr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44C35-2DE9-4DF4-8098-6DE28B25AE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7 - Probability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7.2 Definition of Probability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u="sng" dirty="0" smtClean="0"/>
              <a:t>Simple Events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Let S be a finite sample space with n outcomes;</a:t>
            </a:r>
          </a:p>
          <a:p>
            <a:pPr>
              <a:buNone/>
            </a:pPr>
            <a:r>
              <a:rPr lang="en-US" dirty="0" smtClean="0"/>
              <a:t>S = {s</a:t>
            </a:r>
            <a:r>
              <a:rPr lang="en-US" baseline="-25000" dirty="0" smtClean="0"/>
              <a:t>1,</a:t>
            </a:r>
            <a:r>
              <a:rPr lang="en-US" dirty="0" smtClean="0"/>
              <a:t> s</a:t>
            </a:r>
            <a:r>
              <a:rPr lang="en-US" baseline="-25000" dirty="0" smtClean="0"/>
              <a:t>2</a:t>
            </a:r>
            <a:r>
              <a:rPr lang="en-US" dirty="0" smtClean="0"/>
              <a:t>, s</a:t>
            </a:r>
            <a:r>
              <a:rPr lang="en-US" baseline="-25000" dirty="0" smtClean="0"/>
              <a:t>3</a:t>
            </a:r>
            <a:r>
              <a:rPr lang="en-US" dirty="0" smtClean="0"/>
              <a:t>, …,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}.  The simple events are those that consist of exactly one point of the experiment:  {s</a:t>
            </a:r>
            <a:r>
              <a:rPr lang="en-US" baseline="-25000" dirty="0" smtClean="0"/>
              <a:t>1</a:t>
            </a:r>
            <a:r>
              <a:rPr lang="en-US" dirty="0" smtClean="0"/>
              <a:t>}, {s</a:t>
            </a:r>
            <a:r>
              <a:rPr lang="en-US" baseline="-25000" dirty="0" smtClean="0"/>
              <a:t>2</a:t>
            </a:r>
            <a:r>
              <a:rPr lang="en-US" dirty="0" smtClean="0"/>
              <a:t>}, {s</a:t>
            </a:r>
            <a:r>
              <a:rPr lang="en-US" baseline="-25000" dirty="0" smtClean="0"/>
              <a:t>3</a:t>
            </a:r>
            <a:r>
              <a:rPr lang="en-US" dirty="0" smtClean="0"/>
              <a:t>}, …, {</a:t>
            </a:r>
            <a:r>
              <a:rPr lang="en-US" dirty="0" err="1" smtClean="0"/>
              <a:t>s</a:t>
            </a:r>
            <a:r>
              <a:rPr lang="en-US" baseline="-25000" dirty="0" err="1" smtClean="0"/>
              <a:t>n</a:t>
            </a:r>
            <a:r>
              <a:rPr lang="en-US" dirty="0" smtClean="0"/>
              <a:t>}.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28956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dirty="0" smtClean="0">
                <a:latin typeface="Bell MT" pitchFamily="18" charset="0"/>
              </a:rPr>
              <a:t>Ex:  An opinion poll is conducted among a group of registered voters.  Their political party (D, R, I) and gender (m, f) are recorded.  List the simple events of this experiment.</a:t>
            </a:r>
            <a:br>
              <a:rPr lang="en-US" sz="2800" b="1" dirty="0" smtClean="0">
                <a:latin typeface="Bell MT" pitchFamily="18" charset="0"/>
              </a:rPr>
            </a:br>
            <a:r>
              <a:rPr lang="en-US" sz="2800" b="1" dirty="0">
                <a:latin typeface="Bell MT" pitchFamily="18" charset="0"/>
              </a:rPr>
              <a:t/>
            </a:r>
            <a:br>
              <a:rPr lang="en-US" sz="2800" b="1" dirty="0">
                <a:latin typeface="Bell MT" pitchFamily="18" charset="0"/>
              </a:rPr>
            </a:br>
            <a:endParaRPr lang="en-US" sz="2800" b="1" dirty="0">
              <a:latin typeface="Bell MT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Bell MT" pitchFamily="18" charset="0"/>
              </a:rPr>
              <a:t>The simple events of an experiment are </a:t>
            </a:r>
            <a:r>
              <a:rPr lang="en-US" sz="3200" b="1" u="sng" dirty="0" smtClean="0">
                <a:latin typeface="Bell MT" pitchFamily="18" charset="0"/>
              </a:rPr>
              <a:t>mutually exclusive</a:t>
            </a:r>
            <a:r>
              <a:rPr lang="en-US" sz="3200" b="1" dirty="0" smtClean="0">
                <a:latin typeface="Bell MT" pitchFamily="18" charset="0"/>
              </a:rPr>
              <a:t>;  meaning, only one can occur at a time.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5334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u="sng" dirty="0">
                <a:latin typeface="Times New Roman" pitchFamily="18" charset="0"/>
              </a:rPr>
              <a:t>Probability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2000" y="12954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The 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probability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</a:rPr>
              <a:t>of an event occurring is a measure of the proportion of the time that the event will occur in the long run.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38200" y="3048000"/>
            <a:ext cx="74676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Suppose that in </a:t>
            </a:r>
            <a:r>
              <a:rPr lang="en-US" sz="3200" i="1" dirty="0">
                <a:latin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</a:rPr>
              <a:t> trials an event </a:t>
            </a:r>
            <a:r>
              <a:rPr lang="en-US" sz="3200" i="1" dirty="0">
                <a:latin typeface="Times New Roman" pitchFamily="18" charset="0"/>
              </a:rPr>
              <a:t>E</a:t>
            </a:r>
            <a:r>
              <a:rPr lang="en-US" sz="3200" dirty="0">
                <a:latin typeface="Times New Roman" pitchFamily="18" charset="0"/>
              </a:rPr>
              <a:t> occurs </a:t>
            </a:r>
            <a:r>
              <a:rPr lang="en-US" sz="3200" i="1" dirty="0">
                <a:latin typeface="Times New Roman" pitchFamily="18" charset="0"/>
              </a:rPr>
              <a:t>m</a:t>
            </a:r>
            <a:r>
              <a:rPr lang="en-US" sz="3200" dirty="0">
                <a:latin typeface="Times New Roman" pitchFamily="18" charset="0"/>
              </a:rPr>
              <a:t> times.  The 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relative frequency</a:t>
            </a:r>
            <a:r>
              <a:rPr lang="en-US" sz="3200" dirty="0">
                <a:latin typeface="Times New Roman" pitchFamily="18" charset="0"/>
              </a:rPr>
              <a:t> of the event </a:t>
            </a:r>
            <a:r>
              <a:rPr lang="en-US" sz="3200" i="1" dirty="0">
                <a:latin typeface="Times New Roman" pitchFamily="18" charset="0"/>
              </a:rPr>
              <a:t>E</a:t>
            </a:r>
            <a:r>
              <a:rPr lang="en-US" sz="3200" dirty="0">
                <a:latin typeface="Times New Roman" pitchFamily="18" charset="0"/>
              </a:rPr>
              <a:t> is </a:t>
            </a:r>
            <a:r>
              <a:rPr lang="en-US" sz="3200" i="1" dirty="0">
                <a:latin typeface="Times New Roman" pitchFamily="18" charset="0"/>
              </a:rPr>
              <a:t>m/n</a:t>
            </a:r>
            <a:r>
              <a:rPr lang="en-US" sz="3200" dirty="0">
                <a:latin typeface="Times New Roman" pitchFamily="18" charset="0"/>
              </a:rPr>
              <a:t>.  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</a:rPr>
              <a:t>If the relative frequency approaches some value </a:t>
            </a:r>
            <a:r>
              <a:rPr lang="en-US" sz="3200" i="1" dirty="0">
                <a:latin typeface="Times New Roman" pitchFamily="18" charset="0"/>
              </a:rPr>
              <a:t>P</a:t>
            </a:r>
            <a:r>
              <a:rPr lang="en-US" sz="3200" dirty="0">
                <a:latin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</a:rPr>
              <a:t>E</a:t>
            </a:r>
            <a:r>
              <a:rPr lang="en-US" sz="3200" dirty="0">
                <a:latin typeface="Times New Roman" pitchFamily="18" charset="0"/>
              </a:rPr>
              <a:t>) as </a:t>
            </a:r>
            <a:r>
              <a:rPr lang="en-US" sz="3200" i="1" dirty="0">
                <a:latin typeface="Times New Roman" pitchFamily="18" charset="0"/>
              </a:rPr>
              <a:t>n</a:t>
            </a:r>
            <a:r>
              <a:rPr lang="en-US" sz="3200" dirty="0">
                <a:latin typeface="Times New Roman" pitchFamily="18" charset="0"/>
              </a:rPr>
              <a:t> becomes larger, then </a:t>
            </a:r>
            <a:r>
              <a:rPr lang="en-US" sz="3200" i="1" dirty="0">
                <a:latin typeface="Times New Roman" pitchFamily="18" charset="0"/>
              </a:rPr>
              <a:t>P</a:t>
            </a:r>
            <a:r>
              <a:rPr lang="en-US" sz="3200" dirty="0">
                <a:latin typeface="Times New Roman" pitchFamily="18" charset="0"/>
              </a:rPr>
              <a:t>(</a:t>
            </a:r>
            <a:r>
              <a:rPr lang="en-US" sz="3200" i="1" dirty="0">
                <a:latin typeface="Times New Roman" pitchFamily="18" charset="0"/>
              </a:rPr>
              <a:t>E</a:t>
            </a:r>
            <a:r>
              <a:rPr lang="en-US" sz="3200" dirty="0">
                <a:latin typeface="Times New Roman" pitchFamily="18" charset="0"/>
              </a:rPr>
              <a:t>) is called the </a:t>
            </a:r>
            <a:r>
              <a:rPr lang="en-US" sz="3200" b="1" i="1" dirty="0">
                <a:solidFill>
                  <a:srgbClr val="C00000"/>
                </a:solidFill>
                <a:latin typeface="Times New Roman" pitchFamily="18" charset="0"/>
              </a:rPr>
              <a:t>empirical probability of E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Coin-Tossing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Flip a coin n times and record the number of heads.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667000"/>
          <a:ext cx="6400800" cy="358139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60220"/>
                <a:gridCol w="1920240"/>
                <a:gridCol w="2720340"/>
              </a:tblGrid>
              <a:tr h="708409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tosses 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heads (m)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Relative</a:t>
                      </a:r>
                      <a:r>
                        <a:rPr lang="en-US" baseline="0" dirty="0" smtClean="0"/>
                        <a:t> Frequency of Heads (m/n)</a:t>
                      </a:r>
                      <a:endParaRPr lang="en-US" dirty="0"/>
                    </a:p>
                  </a:txBody>
                  <a:tcPr/>
                </a:tc>
              </a:tr>
              <a:tr h="41042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.4000</a:t>
                      </a:r>
                    </a:p>
                  </a:txBody>
                  <a:tcPr/>
                </a:tc>
              </a:tr>
              <a:tr h="41042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.5800</a:t>
                      </a:r>
                      <a:endParaRPr lang="en-US" dirty="0"/>
                    </a:p>
                  </a:txBody>
                  <a:tcPr/>
                </a:tc>
              </a:tr>
              <a:tr h="41042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.4920</a:t>
                      </a:r>
                      <a:endParaRPr lang="en-US" dirty="0"/>
                    </a:p>
                  </a:txBody>
                  <a:tcPr/>
                </a:tc>
              </a:tr>
              <a:tr h="41042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5,034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.5034</a:t>
                      </a:r>
                      <a:endParaRPr lang="en-US" dirty="0"/>
                    </a:p>
                  </a:txBody>
                  <a:tcPr/>
                </a:tc>
              </a:tr>
              <a:tr h="41042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10,024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.5012</a:t>
                      </a:r>
                      <a:endParaRPr lang="en-US" dirty="0"/>
                    </a:p>
                  </a:txBody>
                  <a:tcPr/>
                </a:tc>
              </a:tr>
              <a:tr h="410427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20,032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.5008</a:t>
                      </a:r>
                      <a:endParaRPr lang="en-US" dirty="0"/>
                    </a:p>
                  </a:txBody>
                  <a:tcPr/>
                </a:tc>
              </a:tr>
              <a:tr h="410427"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7543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latin typeface="Times New Roman" pitchFamily="18" charset="0"/>
              </a:rPr>
              <a:t>A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>probability distribution</a:t>
            </a:r>
            <a:r>
              <a:rPr lang="en-US" sz="2400" dirty="0" smtClean="0">
                <a:latin typeface="Times New Roman" pitchFamily="18" charset="0"/>
              </a:rPr>
              <a:t> is a table that lists the probability of each simple event of an experiment.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chemeClr val="accent2"/>
                </a:solidFill>
                <a:latin typeface="Times New Roman" pitchFamily="18" charset="0"/>
              </a:rPr>
              <a:t>Ex</a:t>
            </a:r>
            <a:r>
              <a:rPr lang="en-US" sz="2400" dirty="0">
                <a:solidFill>
                  <a:schemeClr val="accent2"/>
                </a:solidFill>
                <a:latin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</a:rPr>
              <a:t>  The table below represents the frequency of certain types of license plates observed by a family on a recent trip.  Find the probability distribution.</a:t>
            </a:r>
          </a:p>
        </p:txBody>
      </p:sp>
      <p:graphicFrame>
        <p:nvGraphicFramePr>
          <p:cNvPr id="15434" name="Group 74"/>
          <p:cNvGraphicFramePr>
            <a:graphicFrameLocks noGrp="1"/>
          </p:cNvGraphicFramePr>
          <p:nvPr/>
        </p:nvGraphicFramePr>
        <p:xfrm>
          <a:off x="1447800" y="2819400"/>
          <a:ext cx="3200400" cy="2735263"/>
        </p:xfrm>
        <a:graphic>
          <a:graphicData uri="http://schemas.openxmlformats.org/drawingml/2006/table">
            <a:tbl>
              <a:tblPr/>
              <a:tblGrid>
                <a:gridCol w="1600200"/>
                <a:gridCol w="1600200"/>
              </a:tblGrid>
              <a:tr h="5486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Number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4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Wisconsin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Illinois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90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Iowa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7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Indiana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u="sng" dirty="0" smtClean="0"/>
              <a:t>Properties of Probability Distributions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probability of each simple event is between 0 and 1 inclusive. 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 The sum of the probabilities of all events in a sample space is 1.  </a:t>
            </a:r>
          </a:p>
          <a:p>
            <a:pPr marL="914400" lvl="1" indent="-51435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3.  The probability of the union of two mutually exclusive events is given by the sum of their probabilities.</a:t>
            </a:r>
          </a:p>
          <a:p>
            <a:pPr marL="914400" lvl="1" indent="-51435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364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Unit 7 - Probability</vt:lpstr>
      <vt:lpstr>Simple Events</vt:lpstr>
      <vt:lpstr>Ex:  An opinion poll is conducted among a group of registered voters.  Their political party (D, R, I) and gender (m, f) are recorded.  List the simple events of this experiment.  </vt:lpstr>
      <vt:lpstr>PowerPoint Presentation</vt:lpstr>
      <vt:lpstr>Coin-Tossing Experiment</vt:lpstr>
      <vt:lpstr>PowerPoint Presentation</vt:lpstr>
      <vt:lpstr>Properties of Probability Distributions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7 - Probability</dc:title>
  <dc:creator>Wake County Public Schools</dc:creator>
  <cp:lastModifiedBy>Renee Cholkar</cp:lastModifiedBy>
  <cp:revision>15</cp:revision>
  <dcterms:created xsi:type="dcterms:W3CDTF">2012-12-04T09:33:33Z</dcterms:created>
  <dcterms:modified xsi:type="dcterms:W3CDTF">2016-09-06T13:29:08Z</dcterms:modified>
</cp:coreProperties>
</file>