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93" r:id="rId3"/>
    <p:sldId id="296" r:id="rId4"/>
    <p:sldId id="297" r:id="rId5"/>
    <p:sldId id="298" r:id="rId6"/>
    <p:sldId id="299" r:id="rId7"/>
    <p:sldId id="276" r:id="rId8"/>
    <p:sldId id="272" r:id="rId9"/>
    <p:sldId id="278" r:id="rId10"/>
    <p:sldId id="279" r:id="rId11"/>
    <p:sldId id="280" r:id="rId12"/>
    <p:sldId id="286" r:id="rId13"/>
    <p:sldId id="282" r:id="rId14"/>
    <p:sldId id="283" r:id="rId15"/>
    <p:sldId id="285" r:id="rId16"/>
    <p:sldId id="292" r:id="rId17"/>
  </p:sldIdLst>
  <p:sldSz cx="9144000" cy="6858000" type="screen4x3"/>
  <p:notesSz cx="6781800" cy="9067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7544-EF0E-457E-9CDD-A004D0B975D8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2CB1-6F31-4CD0-A0CC-622AF99CDEB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7544-EF0E-457E-9CDD-A004D0B975D8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2CB1-6F31-4CD0-A0CC-622AF99CD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7544-EF0E-457E-9CDD-A004D0B975D8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2CB1-6F31-4CD0-A0CC-622AF99CD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7544-EF0E-457E-9CDD-A004D0B975D8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2CB1-6F31-4CD0-A0CC-622AF99CD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7544-EF0E-457E-9CDD-A004D0B975D8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2CB1-6F31-4CD0-A0CC-622AF99CDEB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7544-EF0E-457E-9CDD-A004D0B975D8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2CB1-6F31-4CD0-A0CC-622AF99CD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7544-EF0E-457E-9CDD-A004D0B975D8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2CB1-6F31-4CD0-A0CC-622AF99CDEB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7544-EF0E-457E-9CDD-A004D0B975D8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2CB1-6F31-4CD0-A0CC-622AF99CD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7544-EF0E-457E-9CDD-A004D0B975D8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2CB1-6F31-4CD0-A0CC-622AF99CD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7544-EF0E-457E-9CDD-A004D0B975D8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2CB1-6F31-4CD0-A0CC-622AF99CDEB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7544-EF0E-457E-9CDD-A004D0B975D8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2CB1-6F31-4CD0-A0CC-622AF99CD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E8A7544-EF0E-457E-9CDD-A004D0B975D8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B862CB1-6F31-4CD0-A0CC-622AF99CD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848600" cy="1927225"/>
          </a:xfrm>
        </p:spPr>
        <p:txBody>
          <a:bodyPr/>
          <a:lstStyle/>
          <a:p>
            <a:r>
              <a:rPr lang="en-US" dirty="0" smtClean="0"/>
              <a:t>4.3 Graphing Rational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96200" cy="2971800"/>
          </a:xfrm>
        </p:spPr>
        <p:txBody>
          <a:bodyPr/>
          <a:lstStyle/>
          <a:p>
            <a:r>
              <a:rPr lang="en-US" dirty="0" smtClean="0"/>
              <a:t>Objectives:  I can…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 smtClean="0"/>
              <a:t>Find vertical asymptotes, horizontal asymptotes, and holes in the graphs of rational functions.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 smtClean="0"/>
              <a:t>Find the domain and range of rational functions.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 smtClean="0"/>
              <a:t>Use limits to describe end behavior.</a:t>
            </a:r>
          </a:p>
        </p:txBody>
      </p:sp>
    </p:spTree>
    <p:extLst>
      <p:ext uri="{BB962C8B-B14F-4D97-AF65-F5344CB8AC3E}">
        <p14:creationId xmlns:p14="http://schemas.microsoft.com/office/powerpoint/2010/main" val="1172524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Horizontal Asymptotes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sz="3200" dirty="0" smtClean="0"/>
              <a:t>To find a horizontal asymptotes of a rational function, we focus on the degree of the numerator and the denominator.</a:t>
            </a:r>
          </a:p>
          <a:p>
            <a:pPr>
              <a:buFont typeface="Arial" charset="0"/>
              <a:buNone/>
            </a:pPr>
            <a:endParaRPr lang="en-US" sz="3200" dirty="0"/>
          </a:p>
          <a:p>
            <a:pPr>
              <a:buFont typeface="Arial" charset="0"/>
              <a:buNone/>
            </a:pPr>
            <a:endParaRPr lang="en-US" sz="3200" dirty="0" smtClean="0"/>
          </a:p>
          <a:p>
            <a:pPr>
              <a:buFont typeface="Arial" charset="0"/>
              <a:buNone/>
            </a:pPr>
            <a:r>
              <a:rPr lang="en-US" sz="3200" dirty="0" smtClean="0"/>
              <a:t>Horizontal asymptotes are </a:t>
            </a:r>
            <a:r>
              <a:rPr lang="en-US" sz="3200" u="sng" dirty="0" smtClean="0"/>
              <a:t>not always excluded</a:t>
            </a:r>
            <a:r>
              <a:rPr lang="en-US" sz="3200" dirty="0" smtClean="0"/>
              <a:t> from the range.  We have to look at the graph.  HA’s help us describe end behavior!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074710"/>
              </p:ext>
            </p:extLst>
          </p:nvPr>
        </p:nvGraphicFramePr>
        <p:xfrm>
          <a:off x="1447800" y="3036887"/>
          <a:ext cx="2657475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3" imgW="758520" imgH="393120" progId="Equation.3">
                  <p:embed/>
                </p:oleObj>
              </mc:Choice>
              <mc:Fallback>
                <p:oleObj name="Equation" r:id="rId3" imgW="758520" imgH="3931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036887"/>
                        <a:ext cx="2657475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eft Arrow Callout 6"/>
          <p:cNvSpPr/>
          <p:nvPr/>
        </p:nvSpPr>
        <p:spPr>
          <a:xfrm>
            <a:off x="4174651" y="3140122"/>
            <a:ext cx="3200400" cy="533400"/>
          </a:xfrm>
          <a:prstGeom prst="leftArrowCallout">
            <a:avLst>
              <a:gd name="adj1" fmla="val 30442"/>
              <a:gd name="adj2" fmla="val 25000"/>
              <a:gd name="adj3" fmla="val 25000"/>
              <a:gd name="adj4" fmla="val 8810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0" dirty="0"/>
              <a:t>What’s the degree?</a:t>
            </a:r>
          </a:p>
        </p:txBody>
      </p:sp>
      <p:sp>
        <p:nvSpPr>
          <p:cNvPr id="8" name="Left Arrow Callout 7"/>
          <p:cNvSpPr/>
          <p:nvPr/>
        </p:nvSpPr>
        <p:spPr>
          <a:xfrm>
            <a:off x="4174651" y="3733800"/>
            <a:ext cx="3200400" cy="533400"/>
          </a:xfrm>
          <a:prstGeom prst="leftArrowCallout">
            <a:avLst>
              <a:gd name="adj1" fmla="val 30442"/>
              <a:gd name="adj2" fmla="val 25000"/>
              <a:gd name="adj3" fmla="val 25000"/>
              <a:gd name="adj4" fmla="val 8810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0" dirty="0"/>
              <a:t>What’s the degree?</a:t>
            </a:r>
          </a:p>
        </p:txBody>
      </p:sp>
    </p:spTree>
    <p:extLst>
      <p:ext uri="{BB962C8B-B14F-4D97-AF65-F5344CB8AC3E}">
        <p14:creationId xmlns:p14="http://schemas.microsoft.com/office/powerpoint/2010/main" val="180940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 do we use degrees to find the horizontal asymptote?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600200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spc="50" dirty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BOBO BOTN EATS DC</a:t>
            </a: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743200"/>
            <a:ext cx="5260975" cy="4086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749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spc="50" dirty="0" smtClean="0">
                <a:ln w="11430">
                  <a:solidFill>
                    <a:prstClr val="black"/>
                  </a:solidFill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+mn-ea"/>
                <a:cs typeface="+mn-cs"/>
              </a:rPr>
              <a:t>BOBO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000" b="1" spc="50" dirty="0" smtClean="0">
                <a:ln w="11430">
                  <a:solidFill>
                    <a:prstClr val="black"/>
                  </a:solidFill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B</a:t>
            </a:r>
            <a:r>
              <a:rPr lang="en-US" sz="6000" dirty="0" smtClean="0"/>
              <a:t>igger </a:t>
            </a:r>
            <a:r>
              <a:rPr lang="en-US" sz="6000" b="1" spc="50" dirty="0" smtClean="0">
                <a:ln w="11430">
                  <a:solidFill>
                    <a:prstClr val="black"/>
                  </a:solidFill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O</a:t>
            </a:r>
            <a:r>
              <a:rPr lang="en-US" sz="6000" dirty="0" smtClean="0"/>
              <a:t>n </a:t>
            </a:r>
            <a:r>
              <a:rPr lang="en-US" sz="6000" b="1" spc="50" dirty="0" smtClean="0">
                <a:ln w="11430">
                  <a:solidFill>
                    <a:prstClr val="black"/>
                  </a:solidFill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B</a:t>
            </a:r>
            <a:r>
              <a:rPr lang="en-US" sz="6000" dirty="0" smtClean="0"/>
              <a:t>ottom, y = </a:t>
            </a:r>
            <a:r>
              <a:rPr lang="en-US" sz="6000" b="1" spc="50" dirty="0" smtClean="0">
                <a:ln w="11430">
                  <a:solidFill>
                    <a:prstClr val="black"/>
                  </a:solidFill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O</a:t>
            </a:r>
            <a:endParaRPr lang="en-US" dirty="0" smtClean="0"/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609600" y="2590800"/>
          <a:ext cx="3395663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Equation" r:id="rId3" imgW="990462" imgH="444247" progId="Equation.3">
                  <p:embed/>
                </p:oleObj>
              </mc:Choice>
              <mc:Fallback>
                <p:oleObj name="Equation" r:id="rId3" imgW="990462" imgH="444247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590800"/>
                        <a:ext cx="3395663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eft Arrow Callout 5"/>
          <p:cNvSpPr/>
          <p:nvPr/>
        </p:nvSpPr>
        <p:spPr>
          <a:xfrm>
            <a:off x="3962400" y="2667000"/>
            <a:ext cx="3048000" cy="6096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592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0" dirty="0"/>
              <a:t>Degree of 3</a:t>
            </a:r>
          </a:p>
        </p:txBody>
      </p:sp>
      <p:sp>
        <p:nvSpPr>
          <p:cNvPr id="8" name="Left Arrow Callout 7"/>
          <p:cNvSpPr/>
          <p:nvPr/>
        </p:nvSpPr>
        <p:spPr>
          <a:xfrm>
            <a:off x="3962400" y="3429000"/>
            <a:ext cx="3048000" cy="6096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592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0" dirty="0"/>
              <a:t>Degree of 5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4572000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0">
                <a:solidFill>
                  <a:srgbClr val="000000"/>
                </a:solidFill>
                <a:latin typeface="Calibri" pitchFamily="34" charset="0"/>
              </a:rPr>
              <a:t>The degree is bigger on the bottom, so the horizontal asymptote is the line y = 0.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844330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spc="50" dirty="0" smtClean="0">
                <a:ln w="11430">
                  <a:solidFill>
                    <a:prstClr val="black"/>
                  </a:solidFill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+mn-ea"/>
                <a:cs typeface="+mn-cs"/>
              </a:rPr>
              <a:t>BOTN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000" b="1" spc="50" dirty="0" smtClean="0">
                <a:ln w="11430">
                  <a:solidFill>
                    <a:prstClr val="black"/>
                  </a:solidFill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B</a:t>
            </a:r>
            <a:r>
              <a:rPr lang="en-US" sz="6000" dirty="0" smtClean="0"/>
              <a:t>igger </a:t>
            </a:r>
            <a:r>
              <a:rPr lang="en-US" sz="6000" b="1" spc="50" dirty="0" smtClean="0">
                <a:ln w="11430">
                  <a:solidFill>
                    <a:prstClr val="black"/>
                  </a:solidFill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O</a:t>
            </a:r>
            <a:r>
              <a:rPr lang="en-US" sz="6000" dirty="0" smtClean="0"/>
              <a:t>n </a:t>
            </a:r>
            <a:r>
              <a:rPr lang="en-US" sz="6000" b="1" spc="50" dirty="0" smtClean="0">
                <a:ln w="11430">
                  <a:solidFill>
                    <a:prstClr val="black"/>
                  </a:solidFill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T</a:t>
            </a:r>
            <a:r>
              <a:rPr lang="en-US" sz="6000" dirty="0" smtClean="0"/>
              <a:t>op, </a:t>
            </a:r>
            <a:r>
              <a:rPr lang="en-US" sz="6000" b="1" spc="50" dirty="0" smtClean="0">
                <a:ln w="11430">
                  <a:solidFill>
                    <a:prstClr val="black"/>
                  </a:solidFill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N</a:t>
            </a:r>
            <a:r>
              <a:rPr lang="en-US" sz="6000" dirty="0" smtClean="0">
                <a:solidFill>
                  <a:prstClr val="black"/>
                </a:solidFill>
              </a:rPr>
              <a:t>o HA</a:t>
            </a:r>
            <a:endParaRPr lang="en-US" dirty="0" smtClean="0"/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9598"/>
              </p:ext>
            </p:extLst>
          </p:nvPr>
        </p:nvGraphicFramePr>
        <p:xfrm>
          <a:off x="1033463" y="2654300"/>
          <a:ext cx="3395662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3" imgW="978120" imgH="393120" progId="Equation.3">
                  <p:embed/>
                </p:oleObj>
              </mc:Choice>
              <mc:Fallback>
                <p:oleObj name="Equation" r:id="rId3" imgW="978120" imgH="3931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63" y="2654300"/>
                        <a:ext cx="3395662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eft Arrow Callout 5"/>
          <p:cNvSpPr/>
          <p:nvPr/>
        </p:nvSpPr>
        <p:spPr>
          <a:xfrm>
            <a:off x="5257800" y="2667000"/>
            <a:ext cx="3048000" cy="6096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592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0" dirty="0"/>
              <a:t>Degree of 6</a:t>
            </a:r>
          </a:p>
        </p:txBody>
      </p:sp>
      <p:sp>
        <p:nvSpPr>
          <p:cNvPr id="8" name="Left Arrow Callout 7"/>
          <p:cNvSpPr/>
          <p:nvPr/>
        </p:nvSpPr>
        <p:spPr>
          <a:xfrm>
            <a:off x="5257800" y="3429000"/>
            <a:ext cx="3048000" cy="6096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592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0" dirty="0"/>
              <a:t>Degree of </a:t>
            </a:r>
            <a:r>
              <a:rPr lang="en-US" sz="3200" b="0" dirty="0" smtClean="0"/>
              <a:t>1</a:t>
            </a:r>
            <a:endParaRPr lang="en-US" sz="3200" b="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4572000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0" dirty="0">
                <a:solidFill>
                  <a:srgbClr val="000000"/>
                </a:solidFill>
                <a:latin typeface="Calibri" pitchFamily="34" charset="0"/>
              </a:rPr>
              <a:t>The degree is bigger on the top, so there is no horizontal asymptote.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3055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spc="50" dirty="0" smtClean="0">
                <a:ln w="11430">
                  <a:solidFill>
                    <a:prstClr val="black"/>
                  </a:solidFill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+mn-ea"/>
                <a:cs typeface="+mn-cs"/>
              </a:rPr>
              <a:t>EATS DC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44497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000" b="1" spc="50" dirty="0" smtClean="0">
                <a:ln w="11430">
                  <a:solidFill>
                    <a:prstClr val="black"/>
                  </a:solidFill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E</a:t>
            </a:r>
            <a:r>
              <a:rPr lang="en-US" sz="6000" dirty="0" smtClean="0"/>
              <a:t>xponents </a:t>
            </a:r>
            <a:r>
              <a:rPr lang="en-US" sz="6000" b="1" spc="50" dirty="0" smtClean="0">
                <a:ln w="11430">
                  <a:solidFill>
                    <a:prstClr val="black"/>
                  </a:solidFill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A</a:t>
            </a:r>
            <a:r>
              <a:rPr lang="en-US" sz="6000" dirty="0" smtClean="0"/>
              <a:t>re </a:t>
            </a:r>
            <a:r>
              <a:rPr lang="en-US" sz="6000" b="1" spc="50" dirty="0" smtClean="0">
                <a:ln w="11430">
                  <a:solidFill>
                    <a:prstClr val="black"/>
                  </a:solidFill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T</a:t>
            </a:r>
            <a:r>
              <a:rPr lang="en-US" sz="6000" dirty="0" smtClean="0"/>
              <a:t>he </a:t>
            </a:r>
            <a:r>
              <a:rPr lang="en-US" sz="6000" b="1" spc="50" dirty="0" smtClean="0">
                <a:ln w="11430">
                  <a:solidFill>
                    <a:prstClr val="black"/>
                  </a:solidFill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</a:rPr>
              <a:t>S</a:t>
            </a:r>
            <a:r>
              <a:rPr lang="en-US" sz="6000" dirty="0" smtClean="0"/>
              <a:t>ame, </a:t>
            </a:r>
            <a:r>
              <a:rPr lang="en-US" sz="6000" b="1" spc="50" dirty="0" smtClean="0">
                <a:ln w="11430">
                  <a:solidFill>
                    <a:prstClr val="black"/>
                  </a:solidFill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D</a:t>
            </a:r>
            <a:r>
              <a:rPr lang="en-US" sz="6000" dirty="0" smtClean="0">
                <a:solidFill>
                  <a:prstClr val="black"/>
                </a:solidFill>
              </a:rPr>
              <a:t>ivide </a:t>
            </a:r>
            <a:r>
              <a:rPr lang="en-US" sz="6000" b="1" spc="50" dirty="0" smtClean="0">
                <a:ln w="11430">
                  <a:solidFill>
                    <a:prstClr val="black"/>
                  </a:solidFill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</a:rPr>
              <a:t>C</a:t>
            </a:r>
            <a:r>
              <a:rPr lang="en-US" sz="6000" dirty="0" smtClean="0">
                <a:solidFill>
                  <a:prstClr val="black"/>
                </a:solidFill>
              </a:rPr>
              <a:t>oefficients</a:t>
            </a:r>
            <a:endParaRPr lang="en-US" dirty="0" smtClean="0"/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245214"/>
              </p:ext>
            </p:extLst>
          </p:nvPr>
        </p:nvGraphicFramePr>
        <p:xfrm>
          <a:off x="1990725" y="2982913"/>
          <a:ext cx="1479550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quation" r:id="rId3" imgW="420480" imgH="383760" progId="Equation.3">
                  <p:embed/>
                </p:oleObj>
              </mc:Choice>
              <mc:Fallback>
                <p:oleObj name="Equation" r:id="rId3" imgW="420480" imgH="3837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725" y="2982913"/>
                        <a:ext cx="1479550" cy="1349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eft Arrow Callout 5"/>
          <p:cNvSpPr/>
          <p:nvPr/>
        </p:nvSpPr>
        <p:spPr>
          <a:xfrm>
            <a:off x="4724400" y="2971800"/>
            <a:ext cx="3048000" cy="6096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592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0" dirty="0"/>
              <a:t>Degree of </a:t>
            </a:r>
            <a:r>
              <a:rPr lang="en-US" sz="3200" b="0" dirty="0" smtClean="0"/>
              <a:t>1</a:t>
            </a:r>
            <a:endParaRPr lang="en-US" sz="3200" b="0" dirty="0"/>
          </a:p>
        </p:txBody>
      </p:sp>
      <p:sp>
        <p:nvSpPr>
          <p:cNvPr id="8" name="Left Arrow Callout 7"/>
          <p:cNvSpPr/>
          <p:nvPr/>
        </p:nvSpPr>
        <p:spPr>
          <a:xfrm>
            <a:off x="4724400" y="3733800"/>
            <a:ext cx="3048000" cy="6096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592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0" dirty="0"/>
              <a:t>Degree of </a:t>
            </a:r>
            <a:r>
              <a:rPr lang="en-US" sz="3200" b="0" dirty="0" smtClean="0"/>
              <a:t>1</a:t>
            </a:r>
            <a:endParaRPr lang="en-US" sz="3200" b="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4572000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0">
                <a:solidFill>
                  <a:srgbClr val="000000"/>
                </a:solidFill>
                <a:latin typeface="Calibri" pitchFamily="34" charset="0"/>
              </a:rPr>
              <a:t>The degrees are the same, so divide the leading coefficients.  The horizontal asymptote is y = 2.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04721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  Vertical and Horizontal Asymptote, Holes, and State Domain and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 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 </a:t>
            </a:r>
            <a:endParaRPr lang="en-US" sz="4400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410284"/>
              </p:ext>
            </p:extLst>
          </p:nvPr>
        </p:nvGraphicFramePr>
        <p:xfrm>
          <a:off x="152400" y="1811477"/>
          <a:ext cx="3886200" cy="128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Equation" r:id="rId3" imgW="1295280" imgH="419040" progId="Equation.3">
                  <p:embed/>
                </p:oleObj>
              </mc:Choice>
              <mc:Fallback>
                <p:oleObj name="Equation" r:id="rId3" imgW="1295280" imgH="419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811477"/>
                        <a:ext cx="3886200" cy="12821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6576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 it all! Vertical and Horizontal Asymptote and Holes and State Domain and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 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 </a:t>
            </a:r>
            <a:endParaRPr lang="en-US" sz="4400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514752"/>
              </p:ext>
            </p:extLst>
          </p:nvPr>
        </p:nvGraphicFramePr>
        <p:xfrm>
          <a:off x="442415" y="2057400"/>
          <a:ext cx="4510585" cy="1531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Equation" r:id="rId3" imgW="1155600" imgH="419040" progId="Equation.3">
                  <p:embed/>
                </p:oleObj>
              </mc:Choice>
              <mc:Fallback>
                <p:oleObj name="Equation" r:id="rId3" imgW="115560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415" y="2057400"/>
                        <a:ext cx="4510585" cy="153120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685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990600"/>
          </a:xfrm>
        </p:spPr>
        <p:txBody>
          <a:bodyPr/>
          <a:lstStyle/>
          <a:p>
            <a:r>
              <a:rPr lang="en-US" dirty="0" smtClean="0"/>
              <a:t>Rational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35125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There are 2 basic forms of a rational function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1)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b="1" dirty="0" smtClean="0"/>
              <a:t>2) 				Where p(x) &amp; q(x) are 				polynomials</a:t>
            </a:r>
            <a:endParaRPr lang="en-US" sz="32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450295"/>
              </p:ext>
            </p:extLst>
          </p:nvPr>
        </p:nvGraphicFramePr>
        <p:xfrm>
          <a:off x="1433513" y="2957513"/>
          <a:ext cx="2500312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0" name="Equation" r:id="rId3" imgW="876240" imgH="393480" progId="Equation.3">
                  <p:embed/>
                </p:oleObj>
              </mc:Choice>
              <mc:Fallback>
                <p:oleObj name="Equation" r:id="rId3" imgW="8762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513" y="2957513"/>
                        <a:ext cx="2500312" cy="113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192136"/>
              </p:ext>
            </p:extLst>
          </p:nvPr>
        </p:nvGraphicFramePr>
        <p:xfrm>
          <a:off x="1295400" y="4800600"/>
          <a:ext cx="2347768" cy="1330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" name="Equation" r:id="rId5" imgW="749520" imgH="420480" progId="Equation.3">
                  <p:embed/>
                </p:oleObj>
              </mc:Choice>
              <mc:Fallback>
                <p:oleObj name="Equation" r:id="rId5" imgW="749520" imgH="420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800600"/>
                        <a:ext cx="2347768" cy="13304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115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Asymptotes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From the form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Vertical Asymptote </a:t>
            </a:r>
            <a:r>
              <a:rPr lang="en-US" dirty="0" smtClean="0"/>
              <a:t>is when you set ax – b = 0 and solve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 the </a:t>
            </a:r>
            <a:r>
              <a:rPr lang="en-US" dirty="0"/>
              <a:t>Horizontal Asymptote is y = c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868428"/>
              </p:ext>
            </p:extLst>
          </p:nvPr>
        </p:nvGraphicFramePr>
        <p:xfrm>
          <a:off x="3187700" y="1654175"/>
          <a:ext cx="2500313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3" name="Equation" r:id="rId3" imgW="876240" imgH="393480" progId="Equation.3">
                  <p:embed/>
                </p:oleObj>
              </mc:Choice>
              <mc:Fallback>
                <p:oleObj name="Equation" r:id="rId3" imgW="876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700" y="1654175"/>
                        <a:ext cx="2500313" cy="1128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735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Identify the a</a:t>
            </a:r>
            <a:r>
              <a:rPr lang="en-US" sz="3200" dirty="0" smtClean="0"/>
              <a:t>symptotes </a:t>
            </a:r>
            <a:r>
              <a:rPr lang="en-US" sz="3200" dirty="0"/>
              <a:t>from the following functions</a:t>
            </a:r>
            <a:r>
              <a:rPr lang="en-US" sz="3200" dirty="0" smtClean="0"/>
              <a:t>. State the Domain and Range. Describe the end behavior using </a:t>
            </a:r>
            <a:r>
              <a:rPr lang="en-US" sz="3200" dirty="0" err="1" smtClean="0"/>
              <a:t>limts</a:t>
            </a:r>
            <a:r>
              <a:rPr lang="en-US" sz="3200" dirty="0" smtClean="0"/>
              <a:t>.</a:t>
            </a:r>
            <a:endParaRPr lang="en-US" sz="32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				</a:t>
            </a:r>
            <a:r>
              <a:rPr lang="en-US" dirty="0" smtClean="0"/>
              <a:t>					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		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5925344"/>
              </p:ext>
            </p:extLst>
          </p:nvPr>
        </p:nvGraphicFramePr>
        <p:xfrm>
          <a:off x="1066800" y="2057400"/>
          <a:ext cx="2278063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7" name="Equation" r:id="rId3" imgW="749520" imgH="383760" progId="Equation.3">
                  <p:embed/>
                </p:oleObj>
              </mc:Choice>
              <mc:Fallback>
                <p:oleObj name="Equation" r:id="rId3" imgW="749520" imgH="38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057400"/>
                        <a:ext cx="2278063" cy="118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255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					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		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551204"/>
              </p:ext>
            </p:extLst>
          </p:nvPr>
        </p:nvGraphicFramePr>
        <p:xfrm>
          <a:off x="609600" y="425355"/>
          <a:ext cx="2659062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1" name="Equation" r:id="rId3" imgW="876240" imgH="393480" progId="Equation.3">
                  <p:embed/>
                </p:oleObj>
              </mc:Choice>
              <mc:Fallback>
                <p:oleObj name="Equation" r:id="rId3" imgW="876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25355"/>
                        <a:ext cx="2659062" cy="1209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407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Asymptotes and Holes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u="sng" dirty="0" smtClean="0"/>
              <a:t>Vertical asymptotes</a:t>
            </a:r>
            <a:r>
              <a:rPr lang="en-US" sz="3600" dirty="0" smtClean="0"/>
              <a:t> and </a:t>
            </a:r>
            <a:r>
              <a:rPr lang="en-US" sz="3600" u="sng" dirty="0" smtClean="0"/>
              <a:t>holes</a:t>
            </a:r>
            <a:r>
              <a:rPr lang="en-US" sz="3600" dirty="0" smtClean="0"/>
              <a:t> are both excluded from the domain.</a:t>
            </a:r>
          </a:p>
          <a:p>
            <a:r>
              <a:rPr lang="en-US" sz="3600" dirty="0" smtClean="0"/>
              <a:t>There is a hole when the factor is in the numerator </a:t>
            </a:r>
            <a:r>
              <a:rPr lang="en-US" sz="3600" u="sng" dirty="0" smtClean="0"/>
              <a:t>and</a:t>
            </a:r>
            <a:r>
              <a:rPr lang="en-US" sz="3600" dirty="0" smtClean="0"/>
              <a:t> the denominator.  </a:t>
            </a:r>
          </a:p>
          <a:p>
            <a:r>
              <a:rPr lang="en-US" sz="3600" dirty="0" smtClean="0"/>
              <a:t>There is a vertical asymptote when the factor is only in the denominator.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749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VA, Holes and State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5" name="Picture 4" descr="Screen shot 2012-04-26 at 12.55.47 P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828800"/>
            <a:ext cx="4399310" cy="130349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819400" y="2438400"/>
            <a:ext cx="3048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538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VA, Holes and State Domain</a:t>
            </a:r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228600" y="1371600"/>
          <a:ext cx="5250365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3" imgW="1155264" imgH="393539" progId="Equation.3">
                  <p:embed/>
                </p:oleObj>
              </mc:Choice>
              <mc:Fallback>
                <p:oleObj name="Equation" r:id="rId3" imgW="1155264" imgH="393539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371600"/>
                        <a:ext cx="5250365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684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VA, Holes and State Domain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1600200"/>
                <a:ext cx="2286000" cy="908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+24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00200"/>
                <a:ext cx="2286000" cy="90896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732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841</TotalTime>
  <Words>364</Words>
  <Application>Microsoft Office PowerPoint</Application>
  <PresentationFormat>On-screen Show (4:3)</PresentationFormat>
  <Paragraphs>76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Clarity</vt:lpstr>
      <vt:lpstr>Equation</vt:lpstr>
      <vt:lpstr>4.3 Graphing Rational Functions</vt:lpstr>
      <vt:lpstr>Rational Function</vt:lpstr>
      <vt:lpstr>Asymptotes</vt:lpstr>
      <vt:lpstr>PowerPoint Presentation</vt:lpstr>
      <vt:lpstr>PowerPoint Presentation</vt:lpstr>
      <vt:lpstr>Vertical Asymptotes and Holes</vt:lpstr>
      <vt:lpstr>Find VA, Holes and State Domain</vt:lpstr>
      <vt:lpstr>Find VA, Holes and State Domain</vt:lpstr>
      <vt:lpstr>Find VA, Holes and State Domain</vt:lpstr>
      <vt:lpstr>Horizontal Asymptotes</vt:lpstr>
      <vt:lpstr>How do we use degrees to find the horizontal asymptote?</vt:lpstr>
      <vt:lpstr>BOBO</vt:lpstr>
      <vt:lpstr>BOTN</vt:lpstr>
      <vt:lpstr>EATS DC</vt:lpstr>
      <vt:lpstr>Find  Vertical and Horizontal Asymptote, Holes, and State Domain and Range</vt:lpstr>
      <vt:lpstr>Find it all! Vertical and Horizontal Asymptote and Holes and State Domain and Range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Simple Rational Functions</dc:title>
  <dc:creator>T. Young</dc:creator>
  <cp:lastModifiedBy>Renee Cholkar</cp:lastModifiedBy>
  <cp:revision>20</cp:revision>
  <cp:lastPrinted>2016-03-16T17:26:47Z</cp:lastPrinted>
  <dcterms:created xsi:type="dcterms:W3CDTF">2014-10-22T01:12:52Z</dcterms:created>
  <dcterms:modified xsi:type="dcterms:W3CDTF">2016-11-07T12:00:58Z</dcterms:modified>
</cp:coreProperties>
</file>