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3A317C-3EB6-4517-81F0-9CE3715DE950}"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258821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317C-3EB6-4517-81F0-9CE3715DE950}"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72264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317C-3EB6-4517-81F0-9CE3715DE950}"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55413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A317C-3EB6-4517-81F0-9CE3715DE950}"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169390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A317C-3EB6-4517-81F0-9CE3715DE950}"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292062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3A317C-3EB6-4517-81F0-9CE3715DE950}"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70190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3A317C-3EB6-4517-81F0-9CE3715DE950}"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20870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3A317C-3EB6-4517-81F0-9CE3715DE950}"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358796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A317C-3EB6-4517-81F0-9CE3715DE950}"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2740059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317C-3EB6-4517-81F0-9CE3715DE950}"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187816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317C-3EB6-4517-81F0-9CE3715DE950}"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87494-840E-4AC9-97E2-C0AD521CFDFF}" type="slidenum">
              <a:rPr lang="en-US" smtClean="0"/>
              <a:t>‹#›</a:t>
            </a:fld>
            <a:endParaRPr lang="en-US"/>
          </a:p>
        </p:txBody>
      </p:sp>
    </p:spTree>
    <p:extLst>
      <p:ext uri="{BB962C8B-B14F-4D97-AF65-F5344CB8AC3E}">
        <p14:creationId xmlns:p14="http://schemas.microsoft.com/office/powerpoint/2010/main" val="369425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A317C-3EB6-4517-81F0-9CE3715DE950}" type="datetimeFigureOut">
              <a:rPr lang="en-US" smtClean="0"/>
              <a:t>11/30/2016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87494-840E-4AC9-97E2-C0AD521CFDFF}" type="slidenum">
              <a:rPr lang="en-US" smtClean="0"/>
              <a:t>‹#›</a:t>
            </a:fld>
            <a:endParaRPr lang="en-US"/>
          </a:p>
        </p:txBody>
      </p:sp>
    </p:spTree>
    <p:extLst>
      <p:ext uri="{BB962C8B-B14F-4D97-AF65-F5344CB8AC3E}">
        <p14:creationId xmlns:p14="http://schemas.microsoft.com/office/powerpoint/2010/main" val="3749726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248" y="0"/>
            <a:ext cx="10354614" cy="2387600"/>
          </a:xfrm>
        </p:spPr>
        <p:txBody>
          <a:bodyPr/>
          <a:lstStyle/>
          <a:p>
            <a:pPr algn="l"/>
            <a:r>
              <a:rPr lang="en-US" dirty="0" smtClean="0"/>
              <a:t>6.1 Using Fundamental Identities</a:t>
            </a:r>
            <a:endParaRPr lang="en-US" dirty="0"/>
          </a:p>
        </p:txBody>
      </p:sp>
      <p:sp>
        <p:nvSpPr>
          <p:cNvPr id="3" name="Subtitle 2"/>
          <p:cNvSpPr>
            <a:spLocks noGrp="1"/>
          </p:cNvSpPr>
          <p:nvPr>
            <p:ph type="subTitle" idx="1"/>
          </p:nvPr>
        </p:nvSpPr>
        <p:spPr>
          <a:xfrm>
            <a:off x="1524000" y="2387600"/>
            <a:ext cx="9144000" cy="2870200"/>
          </a:xfrm>
        </p:spPr>
        <p:txBody>
          <a:bodyPr/>
          <a:lstStyle/>
          <a:p>
            <a:r>
              <a:rPr lang="en-US" dirty="0" smtClean="0"/>
              <a:t>Lesson objectives: I can use trig identities to</a:t>
            </a:r>
          </a:p>
          <a:p>
            <a:pPr marL="342900" indent="-342900">
              <a:buFont typeface="Wingdings" panose="05000000000000000000" pitchFamily="2" charset="2"/>
              <a:buChar char="q"/>
            </a:pPr>
            <a:r>
              <a:rPr lang="en-US" dirty="0" smtClean="0"/>
              <a:t>Simplify trig expressions</a:t>
            </a:r>
          </a:p>
          <a:p>
            <a:pPr marL="342900" indent="-342900">
              <a:buFont typeface="Wingdings" panose="05000000000000000000" pitchFamily="2" charset="2"/>
              <a:buChar char="q"/>
            </a:pPr>
            <a:r>
              <a:rPr lang="en-US" dirty="0" smtClean="0"/>
              <a:t>Rewrite trig expressions</a:t>
            </a:r>
          </a:p>
          <a:p>
            <a:pPr marL="342900" indent="-342900">
              <a:buFont typeface="Wingdings" panose="05000000000000000000" pitchFamily="2" charset="2"/>
              <a:buChar char="q"/>
            </a:pPr>
            <a:endParaRPr lang="en-US" dirty="0" smtClean="0"/>
          </a:p>
          <a:p>
            <a:endParaRPr lang="en-US" dirty="0" smtClean="0"/>
          </a:p>
          <a:p>
            <a:endParaRPr lang="en-US" dirty="0"/>
          </a:p>
        </p:txBody>
      </p:sp>
    </p:spTree>
    <p:extLst>
      <p:ext uri="{BB962C8B-B14F-4D97-AF65-F5344CB8AC3E}">
        <p14:creationId xmlns:p14="http://schemas.microsoft.com/office/powerpoint/2010/main" val="1514587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89397"/>
                <a:ext cx="10515600" cy="5687566"/>
              </a:xfrm>
            </p:spPr>
            <p:txBody>
              <a:bodyPr/>
              <a:lstStyle/>
              <a:p>
                <a:pPr marL="0" indent="0">
                  <a:buNone/>
                </a:pPr>
                <a:r>
                  <a:rPr lang="en-US" b="0" dirty="0" smtClean="0"/>
                  <a:t>5.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sin</m:t>
                        </m:r>
                      </m:fName>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𝜋</m:t>
                                </m:r>
                              </m:num>
                              <m:den>
                                <m:r>
                                  <a:rPr lang="en-US" b="0" i="1" smtClean="0">
                                    <a:latin typeface="Cambria Math" panose="02040503050406030204" pitchFamily="18" charset="0"/>
                                  </a:rPr>
                                  <m:t>2</m:t>
                                </m:r>
                              </m:den>
                            </m:f>
                            <m:r>
                              <a:rPr lang="en-US" b="0" i="1" smtClean="0">
                                <a:latin typeface="Cambria Math" panose="02040503050406030204" pitchFamily="18" charset="0"/>
                              </a:rPr>
                              <m:t>−</m:t>
                            </m:r>
                            <m:r>
                              <a:rPr lang="en-US" b="0" i="1" smtClean="0">
                                <a:latin typeface="Cambria Math" panose="02040503050406030204" pitchFamily="18" charset="0"/>
                              </a:rPr>
                              <m:t>𝑥</m:t>
                            </m:r>
                          </m:e>
                        </m:d>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csc</m:t>
                            </m:r>
                          </m:fName>
                          <m:e>
                            <m:r>
                              <a:rPr lang="en-US" b="0" i="1" smtClean="0">
                                <a:latin typeface="Cambria Math" panose="02040503050406030204" pitchFamily="18" charset="0"/>
                              </a:rPr>
                              <m:t>𝑥</m:t>
                            </m:r>
                          </m:e>
                        </m:func>
                      </m:e>
                    </m:func>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89397"/>
                <a:ext cx="10515600" cy="5687566"/>
              </a:xfrm>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341068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89397"/>
                <a:ext cx="10515600" cy="5687566"/>
              </a:xfrm>
            </p:spPr>
            <p:txBody>
              <a:bodyPr/>
              <a:lstStyle/>
              <a:p>
                <a:pPr marL="0" indent="0">
                  <a:buNone/>
                </a:pPr>
                <a:r>
                  <a:rPr lang="en-US" dirty="0" smtClean="0"/>
                  <a:t>6.</a:t>
                </a:r>
                <a:r>
                  <a:rPr lang="en-US" b="0" dirty="0" smtClean="0"/>
                  <a:t>  </a:t>
                </a:r>
                <a14:m>
                  <m:oMath xmlns:m="http://schemas.openxmlformats.org/officeDocument/2006/math">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𝑐𝑜𝑠</m:t>
                            </m:r>
                          </m:e>
                          <m:sup>
                            <m:r>
                              <a:rPr lang="en-US" b="0" i="1" smtClean="0">
                                <a:latin typeface="Cambria Math" panose="02040503050406030204" pitchFamily="18" charset="0"/>
                              </a:rPr>
                              <m:t>2</m:t>
                            </m:r>
                          </m:sup>
                        </m:sSup>
                        <m:r>
                          <a:rPr lang="en-US" b="0" i="1" smtClean="0">
                            <a:latin typeface="Cambria Math" panose="02040503050406030204" pitchFamily="18" charset="0"/>
                          </a:rPr>
                          <m:t>𝑦</m:t>
                        </m:r>
                      </m:num>
                      <m:den>
                        <m:r>
                          <a:rPr lang="en-US" b="0" i="1" smtClean="0">
                            <a:latin typeface="Cambria Math" panose="02040503050406030204" pitchFamily="18" charset="0"/>
                          </a:rPr>
                          <m:t>1 −</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sin</m:t>
                            </m:r>
                          </m:fName>
                          <m:e>
                            <m:r>
                              <a:rPr lang="en-US" b="0" i="1" smtClean="0">
                                <a:latin typeface="Cambria Math" panose="02040503050406030204" pitchFamily="18" charset="0"/>
                              </a:rPr>
                              <m:t>𝑦</m:t>
                            </m:r>
                          </m:e>
                        </m:func>
                      </m:den>
                    </m:f>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89397"/>
                <a:ext cx="10515600" cy="5687566"/>
              </a:xfrm>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603596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and use fundamental identities to simplify.</a:t>
            </a:r>
            <a:endParaRPr lang="en-US" dirty="0"/>
          </a:p>
        </p:txBody>
      </p:sp>
      <p:sp>
        <p:nvSpPr>
          <p:cNvPr id="3" name="Content Placeholder 2"/>
          <p:cNvSpPr>
            <a:spLocks noGrp="1"/>
          </p:cNvSpPr>
          <p:nvPr>
            <p:ph idx="1"/>
          </p:nvPr>
        </p:nvSpPr>
        <p:spPr/>
        <p:txBody>
          <a:bodyPr/>
          <a:lstStyle/>
          <a:p>
            <a:pPr marL="0" indent="0">
              <a:buNone/>
            </a:pPr>
            <a:r>
              <a:rPr lang="en-US" dirty="0" smtClean="0"/>
              <a:t>7.  sin x cos</a:t>
            </a:r>
            <a:r>
              <a:rPr lang="en-US" baseline="30000" dirty="0" smtClean="0"/>
              <a:t>2</a:t>
            </a:r>
            <a:r>
              <a:rPr lang="en-US" dirty="0" smtClean="0"/>
              <a:t> x – sin x</a:t>
            </a:r>
            <a:endParaRPr lang="en-US" dirty="0"/>
          </a:p>
        </p:txBody>
      </p:sp>
    </p:spTree>
    <p:extLst>
      <p:ext uri="{BB962C8B-B14F-4D97-AF65-F5344CB8AC3E}">
        <p14:creationId xmlns:p14="http://schemas.microsoft.com/office/powerpoint/2010/main" val="109069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lstStyle/>
          <a:p>
            <a:pPr marL="0" indent="0">
              <a:buNone/>
            </a:pPr>
            <a:r>
              <a:rPr lang="en-US" dirty="0" smtClean="0"/>
              <a:t>8.  cos</a:t>
            </a:r>
            <a:r>
              <a:rPr lang="en-US" baseline="30000" dirty="0" smtClean="0"/>
              <a:t>2</a:t>
            </a:r>
            <a:r>
              <a:rPr lang="en-US" dirty="0" smtClean="0"/>
              <a:t> x </a:t>
            </a:r>
            <a:r>
              <a:rPr lang="en-US" dirty="0" err="1" smtClean="0"/>
              <a:t>csc</a:t>
            </a:r>
            <a:r>
              <a:rPr lang="en-US" dirty="0" smtClean="0"/>
              <a:t> x – </a:t>
            </a:r>
            <a:r>
              <a:rPr lang="en-US" dirty="0" err="1" smtClean="0"/>
              <a:t>csc</a:t>
            </a:r>
            <a:r>
              <a:rPr lang="en-US" dirty="0" smtClean="0"/>
              <a:t> x</a:t>
            </a:r>
            <a:endParaRPr lang="en-US" dirty="0"/>
          </a:p>
        </p:txBody>
      </p:sp>
    </p:spTree>
    <p:extLst>
      <p:ext uri="{BB962C8B-B14F-4D97-AF65-F5344CB8AC3E}">
        <p14:creationId xmlns:p14="http://schemas.microsoft.com/office/powerpoint/2010/main" val="355383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44699"/>
                <a:ext cx="10515600" cy="5932264"/>
              </a:xfrm>
            </p:spPr>
            <p:txBody>
              <a:bodyPr/>
              <a:lstStyle/>
              <a:p>
                <a:pPr marL="0" indent="0">
                  <a:buNone/>
                </a:pPr>
                <a:r>
                  <a:rPr lang="en-US" dirty="0" smtClean="0"/>
                  <a:t>9.  </a:t>
                </a:r>
                <a14:m>
                  <m:oMath xmlns:m="http://schemas.openxmlformats.org/officeDocument/2006/math">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𝑐𝑜𝑠</m:t>
                            </m:r>
                          </m:e>
                          <m:sup>
                            <m:r>
                              <a:rPr lang="en-US" b="0" i="1" smtClean="0">
                                <a:latin typeface="Cambria Math" panose="02040503050406030204" pitchFamily="18" charset="0"/>
                              </a:rPr>
                              <m:t>2</m:t>
                            </m:r>
                          </m:sup>
                        </m:sSup>
                        <m:r>
                          <a:rPr lang="en-US" b="0" i="1" smtClean="0">
                            <a:latin typeface="Cambria Math" panose="02040503050406030204" pitchFamily="18" charset="0"/>
                          </a:rPr>
                          <m:t>𝑥</m:t>
                        </m:r>
                        <m:r>
                          <a:rPr lang="en-US" b="0" i="1" smtClean="0">
                            <a:latin typeface="Cambria Math" panose="02040503050406030204" pitchFamily="18" charset="0"/>
                          </a:rPr>
                          <m:t> −4</m:t>
                        </m:r>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r>
                              <a:rPr lang="en-US" b="0" i="1" smtClean="0">
                                <a:latin typeface="Cambria Math" panose="02040503050406030204" pitchFamily="18" charset="0"/>
                              </a:rPr>
                              <m:t>𝑥</m:t>
                            </m:r>
                            <m:r>
                              <a:rPr lang="en-US" b="0" i="1" smtClean="0">
                                <a:latin typeface="Cambria Math" panose="02040503050406030204" pitchFamily="18" charset="0"/>
                              </a:rPr>
                              <m:t> −2</m:t>
                            </m:r>
                          </m:e>
                        </m:func>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44699"/>
                <a:ext cx="10515600" cy="5932264"/>
              </a:xfrm>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414395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lstStyle/>
          <a:p>
            <a:pPr marL="0" indent="0">
              <a:buNone/>
            </a:pPr>
            <a:r>
              <a:rPr lang="en-US" dirty="0" smtClean="0"/>
              <a:t>9.  tan</a:t>
            </a:r>
            <a:r>
              <a:rPr lang="en-US" baseline="30000" dirty="0" smtClean="0"/>
              <a:t>4</a:t>
            </a:r>
            <a:r>
              <a:rPr lang="en-US" dirty="0" smtClean="0"/>
              <a:t> x + 2 tan</a:t>
            </a:r>
            <a:r>
              <a:rPr lang="en-US" baseline="30000" dirty="0" smtClean="0"/>
              <a:t>2</a:t>
            </a:r>
            <a:r>
              <a:rPr lang="en-US" dirty="0" smtClean="0"/>
              <a:t> x + 1</a:t>
            </a:r>
            <a:endParaRPr lang="en-US" dirty="0"/>
          </a:p>
        </p:txBody>
      </p:sp>
    </p:spTree>
    <p:extLst>
      <p:ext uri="{BB962C8B-B14F-4D97-AF65-F5344CB8AC3E}">
        <p14:creationId xmlns:p14="http://schemas.microsoft.com/office/powerpoint/2010/main" val="689414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4699"/>
            <a:ext cx="10515600" cy="5932264"/>
          </a:xfrm>
        </p:spPr>
        <p:txBody>
          <a:bodyPr/>
          <a:lstStyle/>
          <a:p>
            <a:pPr marL="0" indent="0">
              <a:buNone/>
            </a:pPr>
            <a:r>
              <a:rPr lang="en-US" dirty="0" smtClean="0"/>
              <a:t>10.  sin</a:t>
            </a:r>
            <a:r>
              <a:rPr lang="en-US" baseline="30000" dirty="0" smtClean="0"/>
              <a:t>4</a:t>
            </a:r>
            <a:r>
              <a:rPr lang="en-US" dirty="0" smtClean="0"/>
              <a:t> x – cos</a:t>
            </a:r>
            <a:r>
              <a:rPr lang="en-US" baseline="30000" dirty="0" smtClean="0"/>
              <a:t>4</a:t>
            </a:r>
            <a:r>
              <a:rPr lang="en-US" dirty="0" smtClean="0"/>
              <a:t> x</a:t>
            </a:r>
            <a:endParaRPr lang="en-US" dirty="0"/>
          </a:p>
        </p:txBody>
      </p:sp>
    </p:spTree>
    <p:extLst>
      <p:ext uri="{BB962C8B-B14F-4D97-AF65-F5344CB8AC3E}">
        <p14:creationId xmlns:p14="http://schemas.microsoft.com/office/powerpoint/2010/main" val="3261551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309093"/>
            <a:ext cx="10515600" cy="5932264"/>
          </a:xfrm>
        </p:spPr>
        <p:txBody>
          <a:bodyPr/>
          <a:lstStyle/>
          <a:p>
            <a:pPr marL="0" indent="0">
              <a:buNone/>
            </a:pPr>
            <a:r>
              <a:rPr lang="en-US" dirty="0" smtClean="0"/>
              <a:t>11.  csc</a:t>
            </a:r>
            <a:r>
              <a:rPr lang="en-US" baseline="30000" dirty="0" smtClean="0"/>
              <a:t>3</a:t>
            </a:r>
            <a:r>
              <a:rPr lang="en-US" dirty="0" smtClean="0"/>
              <a:t> x – csc</a:t>
            </a:r>
            <a:r>
              <a:rPr lang="en-US" baseline="30000" dirty="0" smtClean="0"/>
              <a:t>2</a:t>
            </a:r>
            <a:r>
              <a:rPr lang="en-US" dirty="0" smtClean="0"/>
              <a:t> x – </a:t>
            </a:r>
            <a:r>
              <a:rPr lang="en-US" dirty="0" err="1" smtClean="0"/>
              <a:t>csc</a:t>
            </a:r>
            <a:r>
              <a:rPr lang="en-US" dirty="0" smtClean="0"/>
              <a:t> x + 1</a:t>
            </a:r>
            <a:endParaRPr lang="en-US" dirty="0"/>
          </a:p>
        </p:txBody>
      </p:sp>
    </p:spTree>
    <p:extLst>
      <p:ext uri="{BB962C8B-B14F-4D97-AF65-F5344CB8AC3E}">
        <p14:creationId xmlns:p14="http://schemas.microsoft.com/office/powerpoint/2010/main" val="116794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or subtract as indicated and use fundamental identities to simplify.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12.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r>
                              <a:rPr lang="en-US" b="0" i="1" smtClean="0">
                                <a:latin typeface="Cambria Math" panose="02040503050406030204" pitchFamily="18" charset="0"/>
                              </a:rPr>
                              <m:t>𝑥</m:t>
                            </m:r>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r>
                              <a:rPr lang="en-US" b="0" i="1" smtClean="0">
                                <a:latin typeface="Cambria Math" panose="02040503050406030204" pitchFamily="18" charset="0"/>
                              </a:rPr>
                              <m:t>𝑥</m:t>
                            </m:r>
                          </m:e>
                        </m:func>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80"/>
                </a:stretch>
              </a:blipFill>
            </p:spPr>
            <p:txBody>
              <a:bodyPr/>
              <a:lstStyle/>
              <a:p>
                <a:r>
                  <a:rPr lang="en-US">
                    <a:noFill/>
                  </a:rPr>
                  <a:t> </a:t>
                </a:r>
              </a:p>
            </p:txBody>
          </p:sp>
        </mc:Fallback>
      </mc:AlternateContent>
    </p:spTree>
    <p:extLst>
      <p:ext uri="{BB962C8B-B14F-4D97-AF65-F5344CB8AC3E}">
        <p14:creationId xmlns:p14="http://schemas.microsoft.com/office/powerpoint/2010/main" val="2237769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21972"/>
                <a:ext cx="10515600" cy="5854991"/>
              </a:xfrm>
            </p:spPr>
            <p:txBody>
              <a:bodyPr/>
              <a:lstStyle/>
              <a:p>
                <a:pPr marL="0" indent="0">
                  <a:buNone/>
                </a:pPr>
                <a:r>
                  <a:rPr lang="en-US" dirty="0" smtClean="0"/>
                  <a:t>13.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tan</m:t>
                        </m:r>
                      </m:fName>
                      <m:e>
                        <m:r>
                          <a:rPr lang="en-US" b="0" i="1" smtClean="0">
                            <a:latin typeface="Cambria Math" panose="02040503050406030204" pitchFamily="18" charset="0"/>
                          </a:rPr>
                          <m:t>𝑥</m:t>
                        </m:r>
                        <m:r>
                          <a:rPr lang="en-US" b="0" i="1" smtClean="0">
                            <a:latin typeface="Cambria Math" panose="02040503050406030204" pitchFamily="18" charset="0"/>
                          </a:rPr>
                          <m:t> − </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𝑠𝑒𝑐</m:t>
                                </m:r>
                              </m:e>
                              <m:sup>
                                <m:r>
                                  <a:rPr lang="en-US" b="0" i="1" smtClean="0">
                                    <a:latin typeface="Cambria Math" panose="02040503050406030204" pitchFamily="18" charset="0"/>
                                  </a:rPr>
                                  <m:t>2</m:t>
                                </m:r>
                              </m:sup>
                            </m:sSup>
                            <m:r>
                              <a:rPr lang="en-US" b="0" i="1" smtClean="0">
                                <a:latin typeface="Cambria Math" panose="02040503050406030204" pitchFamily="18" charset="0"/>
                              </a:rPr>
                              <m:t>𝑥</m:t>
                            </m:r>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tan</m:t>
                                </m:r>
                              </m:fName>
                              <m:e>
                                <m:r>
                                  <a:rPr lang="en-US" b="0" i="1" smtClean="0">
                                    <a:latin typeface="Cambria Math" panose="02040503050406030204" pitchFamily="18" charset="0"/>
                                  </a:rPr>
                                  <m:t>𝑥</m:t>
                                </m:r>
                              </m:e>
                            </m:func>
                          </m:den>
                        </m:f>
                      </m:e>
                    </m:func>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21972"/>
                <a:ext cx="10515600" cy="5854991"/>
              </a:xfrm>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1637612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9576" y="0"/>
            <a:ext cx="10222551" cy="5156111"/>
          </a:xfrm>
          <a:prstGeom prst="rect">
            <a:avLst/>
          </a:prstGeom>
        </p:spPr>
      </p:pic>
    </p:spTree>
    <p:extLst>
      <p:ext uri="{BB962C8B-B14F-4D97-AF65-F5344CB8AC3E}">
        <p14:creationId xmlns:p14="http://schemas.microsoft.com/office/powerpoint/2010/main" val="3179197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Rewrite the expression so that it is not in fractional form.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14.  </a:t>
                </a:r>
                <a14:m>
                  <m:oMath xmlns:m="http://schemas.openxmlformats.org/officeDocument/2006/math">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𝑠𝑖𝑛</m:t>
                            </m:r>
                          </m:e>
                          <m:sup>
                            <m:r>
                              <a:rPr lang="en-US" b="0" i="1" smtClean="0">
                                <a:latin typeface="Cambria Math" panose="02040503050406030204" pitchFamily="18" charset="0"/>
                              </a:rPr>
                              <m:t>2</m:t>
                            </m:r>
                          </m:sup>
                        </m:sSup>
                        <m:r>
                          <a:rPr lang="en-US" b="0" i="1" smtClean="0">
                            <a:latin typeface="Cambria Math" panose="02040503050406030204" pitchFamily="18" charset="0"/>
                          </a:rPr>
                          <m:t>𝑦</m:t>
                        </m:r>
                      </m:num>
                      <m:den>
                        <m:r>
                          <a:rPr lang="en-US" b="0" i="1" smtClean="0">
                            <a:latin typeface="Cambria Math" panose="02040503050406030204" pitchFamily="18" charset="0"/>
                          </a:rPr>
                          <m:t>1−</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r>
                              <a:rPr lang="en-US" b="0" i="1" smtClean="0">
                                <a:latin typeface="Cambria Math" panose="02040503050406030204" pitchFamily="18" charset="0"/>
                              </a:rPr>
                              <m:t>𝑦</m:t>
                            </m:r>
                          </m:e>
                        </m:func>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a:stretch>
              </a:blipFill>
            </p:spPr>
            <p:txBody>
              <a:bodyPr/>
              <a:lstStyle/>
              <a:p>
                <a:r>
                  <a:rPr lang="en-US">
                    <a:noFill/>
                  </a:rPr>
                  <a:t> </a:t>
                </a:r>
              </a:p>
            </p:txBody>
          </p:sp>
        </mc:Fallback>
      </mc:AlternateContent>
    </p:spTree>
    <p:extLst>
      <p:ext uri="{BB962C8B-B14F-4D97-AF65-F5344CB8AC3E}">
        <p14:creationId xmlns:p14="http://schemas.microsoft.com/office/powerpoint/2010/main" val="1203830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34851"/>
                <a:ext cx="10515600" cy="5842112"/>
              </a:xfrm>
            </p:spPr>
            <p:txBody>
              <a:bodyPr/>
              <a:lstStyle/>
              <a:p>
                <a:pPr marL="0" indent="0">
                  <a:buNone/>
                </a:pPr>
                <a:r>
                  <a:rPr lang="en-US" dirty="0" smtClean="0"/>
                  <a:t>15.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m:t>
                        </m:r>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sec</m:t>
                            </m:r>
                          </m:fName>
                          <m:e>
                            <m:r>
                              <a:rPr lang="en-US" b="0" i="1" smtClean="0">
                                <a:latin typeface="Cambria Math" panose="02040503050406030204" pitchFamily="18" charset="0"/>
                              </a:rPr>
                              <m:t>𝑥</m:t>
                            </m:r>
                            <m:r>
                              <a:rPr lang="en-US" b="0" i="1" smtClean="0">
                                <a:latin typeface="Cambria Math" panose="02040503050406030204" pitchFamily="18" charset="0"/>
                              </a:rPr>
                              <m:t> −</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tan</m:t>
                                </m:r>
                              </m:fName>
                              <m:e>
                                <m:r>
                                  <a:rPr lang="en-US" b="0" i="1" smtClean="0">
                                    <a:latin typeface="Cambria Math" panose="02040503050406030204" pitchFamily="18" charset="0"/>
                                  </a:rPr>
                                  <m:t>𝑥</m:t>
                                </m:r>
                              </m:e>
                            </m:func>
                          </m:e>
                        </m:func>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34851"/>
                <a:ext cx="10515600" cy="5842112"/>
              </a:xfrm>
              <a:blipFill rotWithShape="0">
                <a:blip r:embed="rId2"/>
                <a:stretch>
                  <a:fillRect l="-1217" t="-313"/>
                </a:stretch>
              </a:blipFill>
            </p:spPr>
            <p:txBody>
              <a:bodyPr/>
              <a:lstStyle/>
              <a:p>
                <a:r>
                  <a:rPr lang="en-US">
                    <a:noFill/>
                  </a:rPr>
                  <a:t> </a:t>
                </a:r>
              </a:p>
            </p:txBody>
          </p:sp>
        </mc:Fallback>
      </mc:AlternateContent>
    </p:spTree>
    <p:extLst>
      <p:ext uri="{BB962C8B-B14F-4D97-AF65-F5344CB8AC3E}">
        <p14:creationId xmlns:p14="http://schemas.microsoft.com/office/powerpoint/2010/main" val="1162879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Activity:  SNOWSTORM</a:t>
            </a:r>
            <a:endParaRPr lang="en-US" dirty="0"/>
          </a:p>
        </p:txBody>
      </p:sp>
      <p:sp>
        <p:nvSpPr>
          <p:cNvPr id="3" name="Content Placeholder 2"/>
          <p:cNvSpPr>
            <a:spLocks noGrp="1"/>
          </p:cNvSpPr>
          <p:nvPr>
            <p:ph idx="1"/>
          </p:nvPr>
        </p:nvSpPr>
        <p:spPr/>
        <p:txBody>
          <a:bodyPr>
            <a:normAutofit/>
          </a:bodyPr>
          <a:lstStyle/>
          <a:p>
            <a:pPr marL="0" indent="0">
              <a:buNone/>
            </a:pPr>
            <a:r>
              <a:rPr lang="en-US" sz="3600" smtClean="0"/>
              <a:t>On a </a:t>
            </a:r>
            <a:r>
              <a:rPr lang="en-US" sz="3600" dirty="0" smtClean="0"/>
              <a:t>sheet of scratch paper, write down one concept you have learned today or write about what skill you think you have improved upon or learned in today’s lesson.  Then ball it up, and throw it in the air.</a:t>
            </a:r>
            <a:endParaRPr lang="en-US" sz="3600" dirty="0"/>
          </a:p>
        </p:txBody>
      </p:sp>
    </p:spTree>
    <p:extLst>
      <p:ext uri="{BB962C8B-B14F-4D97-AF65-F5344CB8AC3E}">
        <p14:creationId xmlns:p14="http://schemas.microsoft.com/office/powerpoint/2010/main" val="259284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0544708" cy="5422006"/>
          </a:xfrm>
          <a:prstGeom prst="rect">
            <a:avLst/>
          </a:prstGeom>
        </p:spPr>
      </p:pic>
    </p:spTree>
    <p:extLst>
      <p:ext uri="{BB962C8B-B14F-4D97-AF65-F5344CB8AC3E}">
        <p14:creationId xmlns:p14="http://schemas.microsoft.com/office/powerpoint/2010/main" val="187680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Trig expressions</a:t>
            </a:r>
            <a:endParaRPr lang="en-US" dirty="0"/>
          </a:p>
        </p:txBody>
      </p:sp>
      <p:sp>
        <p:nvSpPr>
          <p:cNvPr id="3" name="Content Placeholder 2"/>
          <p:cNvSpPr>
            <a:spLocks noGrp="1"/>
          </p:cNvSpPr>
          <p:nvPr>
            <p:ph idx="1"/>
          </p:nvPr>
        </p:nvSpPr>
        <p:spPr/>
        <p:txBody>
          <a:bodyPr/>
          <a:lstStyle/>
          <a:p>
            <a:r>
              <a:rPr lang="en-US" dirty="0" smtClean="0"/>
              <a:t>Seems to mean to write it in terms of a single trig function without fractions.</a:t>
            </a:r>
          </a:p>
          <a:p>
            <a:r>
              <a:rPr lang="en-US" dirty="0" smtClean="0"/>
              <a:t>Sometimes it can only be simplified into terms of two trig functions.</a:t>
            </a:r>
            <a:endParaRPr lang="en-US" dirty="0"/>
          </a:p>
        </p:txBody>
      </p:sp>
    </p:spTree>
    <p:extLst>
      <p:ext uri="{BB962C8B-B14F-4D97-AF65-F5344CB8AC3E}">
        <p14:creationId xmlns:p14="http://schemas.microsoft.com/office/powerpoint/2010/main" val="255278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Lots of substitution</a:t>
            </a:r>
          </a:p>
          <a:p>
            <a:r>
              <a:rPr lang="en-US" dirty="0" smtClean="0"/>
              <a:t>Using different variations of the Pythagorean </a:t>
            </a:r>
            <a:r>
              <a:rPr lang="en-US" dirty="0" err="1" smtClean="0"/>
              <a:t>identitie</a:t>
            </a:r>
            <a:endParaRPr lang="en-US" dirty="0" smtClean="0"/>
          </a:p>
          <a:p>
            <a:pPr marL="0" indent="0">
              <a:buNone/>
            </a:pPr>
            <a:r>
              <a:rPr lang="en-US" dirty="0"/>
              <a:t> </a:t>
            </a:r>
            <a:r>
              <a:rPr lang="en-US" dirty="0" smtClean="0"/>
              <a:t>	Ex:  sin</a:t>
            </a:r>
            <a:r>
              <a:rPr lang="en-US" baseline="30000" dirty="0" smtClean="0"/>
              <a:t>2 </a:t>
            </a:r>
            <a:r>
              <a:rPr lang="en-US" dirty="0" smtClean="0"/>
              <a:t>x + cos</a:t>
            </a:r>
            <a:r>
              <a:rPr lang="en-US" baseline="30000" dirty="0" smtClean="0"/>
              <a:t>2</a:t>
            </a:r>
            <a:r>
              <a:rPr lang="en-US" dirty="0" smtClean="0"/>
              <a:t> x = 1 also means...</a:t>
            </a:r>
          </a:p>
          <a:p>
            <a:pPr marL="0" indent="0">
              <a:buNone/>
            </a:pPr>
            <a:endParaRPr lang="en-US" dirty="0"/>
          </a:p>
          <a:p>
            <a:pPr marL="0" indent="0">
              <a:buNone/>
            </a:pPr>
            <a:endParaRPr lang="en-US" dirty="0" smtClean="0"/>
          </a:p>
          <a:p>
            <a:r>
              <a:rPr lang="en-US" dirty="0" smtClean="0"/>
              <a:t>Factoring</a:t>
            </a:r>
          </a:p>
          <a:p>
            <a:r>
              <a:rPr lang="en-US" dirty="0" smtClean="0"/>
              <a:t>Multiplying by different forms of 1</a:t>
            </a:r>
          </a:p>
        </p:txBody>
      </p:sp>
    </p:spTree>
    <p:extLst>
      <p:ext uri="{BB962C8B-B14F-4D97-AF65-F5344CB8AC3E}">
        <p14:creationId xmlns:p14="http://schemas.microsoft.com/office/powerpoint/2010/main" val="11206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 each expression.</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dirty="0"/>
              <a:t>c</a:t>
            </a:r>
            <a:r>
              <a:rPr lang="en-US" dirty="0" smtClean="0"/>
              <a:t>ot x sin x</a:t>
            </a:r>
            <a:endParaRPr lang="en-US" dirty="0"/>
          </a:p>
        </p:txBody>
      </p:sp>
    </p:spTree>
    <p:extLst>
      <p:ext uri="{BB962C8B-B14F-4D97-AF65-F5344CB8AC3E}">
        <p14:creationId xmlns:p14="http://schemas.microsoft.com/office/powerpoint/2010/main" val="144070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7"/>
            <a:ext cx="10515600" cy="5687566"/>
          </a:xfrm>
        </p:spPr>
        <p:txBody>
          <a:bodyPr/>
          <a:lstStyle/>
          <a:p>
            <a:pPr marL="514350" indent="-514350">
              <a:buAutoNum type="arabicPeriod" startAt="2"/>
            </a:pPr>
            <a:r>
              <a:rPr lang="en-US" dirty="0" smtClean="0"/>
              <a:t>sin u(</a:t>
            </a:r>
            <a:r>
              <a:rPr lang="en-US" dirty="0" err="1" smtClean="0"/>
              <a:t>csc</a:t>
            </a:r>
            <a:r>
              <a:rPr lang="en-US" dirty="0" smtClean="0"/>
              <a:t> u – sin u)</a:t>
            </a:r>
          </a:p>
          <a:p>
            <a:pPr marL="0" indent="0">
              <a:buNone/>
            </a:pPr>
            <a:endParaRPr lang="en-US" dirty="0"/>
          </a:p>
        </p:txBody>
      </p:sp>
    </p:spTree>
    <p:extLst>
      <p:ext uri="{BB962C8B-B14F-4D97-AF65-F5344CB8AC3E}">
        <p14:creationId xmlns:p14="http://schemas.microsoft.com/office/powerpoint/2010/main" val="71522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89397"/>
                <a:ext cx="10515600" cy="5687566"/>
              </a:xfrm>
            </p:spPr>
            <p:txBody>
              <a:bodyPr/>
              <a:lstStyle/>
              <a:p>
                <a:pPr marL="0" indent="0">
                  <a:buNone/>
                </a:pPr>
                <a:r>
                  <a:rPr lang="en-US" dirty="0" smtClean="0"/>
                  <a:t>3.  </a:t>
                </a:r>
                <a14:m>
                  <m:oMath xmlns:m="http://schemas.openxmlformats.org/officeDocument/2006/math">
                    <m:f>
                      <m:fPr>
                        <m:ctrlPr>
                          <a:rPr lang="en-US" i="1" smtClean="0">
                            <a:latin typeface="Cambria Math" panose="02040503050406030204" pitchFamily="18" charset="0"/>
                          </a:rPr>
                        </m:ctrlPr>
                      </m:fPr>
                      <m:num>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csc</m:t>
                            </m:r>
                          </m:fName>
                          <m:e>
                            <m:r>
                              <a:rPr lang="en-US" b="0" i="1" smtClean="0">
                                <a:latin typeface="Cambria Math" panose="02040503050406030204" pitchFamily="18" charset="0"/>
                              </a:rPr>
                              <m:t>𝑥</m:t>
                            </m:r>
                          </m:e>
                        </m:func>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cot</m:t>
                            </m:r>
                          </m:fName>
                          <m:e>
                            <m:r>
                              <a:rPr lang="en-US" b="0" i="1" smtClean="0">
                                <a:latin typeface="Cambria Math" panose="02040503050406030204" pitchFamily="18" charset="0"/>
                              </a:rPr>
                              <m:t>𝑥</m:t>
                            </m:r>
                          </m:e>
                        </m:func>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89397"/>
                <a:ext cx="10515600" cy="5687566"/>
              </a:xfrm>
              <a:blipFill rotWithShape="0">
                <a:blip r:embed="rId2"/>
                <a:stretch>
                  <a:fillRect l="-1217" t="-750"/>
                </a:stretch>
              </a:blipFill>
            </p:spPr>
            <p:txBody>
              <a:bodyPr/>
              <a:lstStyle/>
              <a:p>
                <a:r>
                  <a:rPr lang="en-US">
                    <a:noFill/>
                  </a:rPr>
                  <a:t> </a:t>
                </a:r>
              </a:p>
            </p:txBody>
          </p:sp>
        </mc:Fallback>
      </mc:AlternateContent>
    </p:spTree>
    <p:extLst>
      <p:ext uri="{BB962C8B-B14F-4D97-AF65-F5344CB8AC3E}">
        <p14:creationId xmlns:p14="http://schemas.microsoft.com/office/powerpoint/2010/main" val="159961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89397"/>
                <a:ext cx="10515600" cy="5687566"/>
              </a:xfrm>
            </p:spPr>
            <p:txBody>
              <a:bodyPr/>
              <a:lstStyle/>
              <a:p>
                <a:pPr marL="514350" indent="-514350">
                  <a:buAutoNum type="arabicPeriod" startAt="4"/>
                </a:pPr>
                <a14:m>
                  <m:oMath xmlns:m="http://schemas.openxmlformats.org/officeDocument/2006/math">
                    <m:r>
                      <m:rPr>
                        <m:sty m:val="p"/>
                      </m:rPr>
                      <a:rPr lang="en-US" b="0" i="0" smtClean="0">
                        <a:latin typeface="Cambria Math" panose="02040503050406030204" pitchFamily="18" charset="0"/>
                      </a:rPr>
                      <m:t>sec</m:t>
                    </m:r>
                    <m:r>
                      <a:rPr lang="en-US" b="0" i="0" smtClean="0">
                        <a:latin typeface="Cambria Math" panose="02040503050406030204" pitchFamily="18" charset="0"/>
                      </a:rPr>
                      <m:t> </m:t>
                    </m:r>
                    <m:r>
                      <m:rPr>
                        <m:sty m:val="p"/>
                      </m:rPr>
                      <a:rPr lang="el-GR" b="0" i="1" smtClean="0">
                        <a:latin typeface="Cambria Math" panose="02040503050406030204" pitchFamily="18" charset="0"/>
                        <a:ea typeface="Cambria Math" panose="02040503050406030204" pitchFamily="18" charset="0"/>
                      </a:rPr>
                      <m:t>β</m:t>
                    </m:r>
                    <m:r>
                      <a:rPr lang="el-GR" b="0" i="1" smtClean="0">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rPr>
                        </m:ctrlPr>
                      </m:fPr>
                      <m:num>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sin</m:t>
                            </m:r>
                          </m:fName>
                          <m:e>
                            <m:r>
                              <a:rPr lang="en-US" b="0" i="1" smtClean="0">
                                <a:latin typeface="Cambria Math" panose="02040503050406030204" pitchFamily="18" charset="0"/>
                                <a:ea typeface="Cambria Math" panose="02040503050406030204" pitchFamily="18" charset="0"/>
                              </a:rPr>
                              <m:t>𝛽</m:t>
                            </m:r>
                          </m:e>
                        </m:func>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tan</m:t>
                            </m:r>
                          </m:fName>
                          <m:e>
                            <m:r>
                              <a:rPr lang="en-US" b="0" i="1" smtClean="0">
                                <a:latin typeface="Cambria Math" panose="02040503050406030204" pitchFamily="18" charset="0"/>
                                <a:ea typeface="Cambria Math" panose="02040503050406030204" pitchFamily="18" charset="0"/>
                              </a:rPr>
                              <m:t>𝛽</m:t>
                            </m:r>
                          </m:e>
                        </m:func>
                      </m:den>
                    </m:f>
                  </m:oMath>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89397"/>
                <a:ext cx="10515600" cy="5687566"/>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65132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226</Words>
  <Application>Microsoft Office PowerPoint</Application>
  <PresentationFormat>Widescreen</PresentationFormat>
  <Paragraphs>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Wingdings</vt:lpstr>
      <vt:lpstr>Office Theme</vt:lpstr>
      <vt:lpstr>6.1 Using Fundamental Identities</vt:lpstr>
      <vt:lpstr>PowerPoint Presentation</vt:lpstr>
      <vt:lpstr>PowerPoint Presentation</vt:lpstr>
      <vt:lpstr>Simplifying Trig expressions</vt:lpstr>
      <vt:lpstr>Strategies</vt:lpstr>
      <vt:lpstr>Simplify each expression.</vt:lpstr>
      <vt:lpstr>PowerPoint Presentation</vt:lpstr>
      <vt:lpstr>PowerPoint Presentation</vt:lpstr>
      <vt:lpstr>PowerPoint Presentation</vt:lpstr>
      <vt:lpstr>PowerPoint Presentation</vt:lpstr>
      <vt:lpstr>PowerPoint Presentation</vt:lpstr>
      <vt:lpstr>Factor and use fundamental identities to simplify.</vt:lpstr>
      <vt:lpstr>PowerPoint Presentation</vt:lpstr>
      <vt:lpstr>PowerPoint Presentation</vt:lpstr>
      <vt:lpstr>PowerPoint Presentation</vt:lpstr>
      <vt:lpstr>PowerPoint Presentation</vt:lpstr>
      <vt:lpstr>PowerPoint Presentation</vt:lpstr>
      <vt:lpstr>Add or subtract as indicated and use fundamental identities to simplify.</vt:lpstr>
      <vt:lpstr>PowerPoint Presentation</vt:lpstr>
      <vt:lpstr>Rewrite the expression so that it is not in fractional form.</vt:lpstr>
      <vt:lpstr>PowerPoint Presentation</vt:lpstr>
      <vt:lpstr>Closing Activity:  SNOWSTORM</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 Using Fundamental Identities</dc:title>
  <dc:creator>Vanessa R. Wilkes</dc:creator>
  <cp:lastModifiedBy>Renee Cholkar</cp:lastModifiedBy>
  <cp:revision>5</cp:revision>
  <dcterms:created xsi:type="dcterms:W3CDTF">2016-04-20T13:35:11Z</dcterms:created>
  <dcterms:modified xsi:type="dcterms:W3CDTF">2016-11-30T15:23:18Z</dcterms:modified>
</cp:coreProperties>
</file>