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9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9" r:id="rId13"/>
    <p:sldId id="257" r:id="rId14"/>
    <p:sldId id="258" r:id="rId15"/>
  </p:sldIdLst>
  <p:sldSz cx="12192000" cy="6858000"/>
  <p:notesSz cx="6781800" cy="8839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084" cy="443609"/>
          </a:xfrm>
          <a:prstGeom prst="rect">
            <a:avLst/>
          </a:prstGeom>
        </p:spPr>
        <p:txBody>
          <a:bodyPr vert="horz" lIns="86877" tIns="43439" rIns="86877" bIns="4343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195" y="0"/>
            <a:ext cx="2939084" cy="443609"/>
          </a:xfrm>
          <a:prstGeom prst="rect">
            <a:avLst/>
          </a:prstGeom>
        </p:spPr>
        <p:txBody>
          <a:bodyPr vert="horz" lIns="86877" tIns="43439" rIns="86877" bIns="43439" rtlCol="0"/>
          <a:lstStyle>
            <a:lvl1pPr algn="r">
              <a:defRPr sz="1100"/>
            </a:lvl1pPr>
          </a:lstStyle>
          <a:p>
            <a:fld id="{B088772C-4B59-4343-86B4-9712CBEC07E0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395591"/>
            <a:ext cx="2939084" cy="443609"/>
          </a:xfrm>
          <a:prstGeom prst="rect">
            <a:avLst/>
          </a:prstGeom>
        </p:spPr>
        <p:txBody>
          <a:bodyPr vert="horz" lIns="86877" tIns="43439" rIns="86877" bIns="4343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195" y="8395591"/>
            <a:ext cx="2939084" cy="443609"/>
          </a:xfrm>
          <a:prstGeom prst="rect">
            <a:avLst/>
          </a:prstGeom>
        </p:spPr>
        <p:txBody>
          <a:bodyPr vert="horz" lIns="86877" tIns="43439" rIns="86877" bIns="43439" rtlCol="0" anchor="b"/>
          <a:lstStyle>
            <a:lvl1pPr algn="r">
              <a:defRPr sz="1100"/>
            </a:lvl1pPr>
          </a:lstStyle>
          <a:p>
            <a:fld id="{2BE48102-E6A0-4E5D-BC28-9D8EE62AB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23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B950-FBCA-4754-844B-F37F0F0E6141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849DA-9796-445D-92CD-83BE3C0B1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4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DFF98-660E-4BAC-9CBF-3D6ADC1DCF06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C9EFF-A9A3-4CED-BFA4-C6EB87502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1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C1729-8873-416C-B309-60348BE2CB1C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FB02-FF07-4A6C-911E-5C1869F32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4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6B6-0C68-4A93-96C0-799D8DE1E03F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DD7B8-16F3-4BA5-960B-11CCFE5EF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8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74365-BDCF-4CB8-9D72-89C03C862B78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DB81D-E966-4082-A880-73E819F39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9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95DA9-01EE-4C4D-85D1-4CAA648FBC3B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98323-6458-4B88-B959-79E655186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6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584A4-769C-49D7-BB1D-A98595F753AF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5C7BB-6674-4823-8C00-94E839D98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5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6B323-0E8B-45C5-8D37-97E2552711AC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064E-B978-45C0-A8C8-4B4FEE861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4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96FEE-57A5-4F1E-8FCA-B6C0311A8171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BCB47-C7E8-4867-9222-179C4D0B4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5495D-5662-4DE1-A9AE-1A09FFE6D50F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BD831-BDF4-44F5-A633-DBE05E102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1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B56F2-5DEE-4E3F-BB50-C0B81A85D9BF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ED909-4879-4C21-B374-842F3F951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4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B6DBCE-F787-4751-8DE4-61FFF4FF1D15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2758A0-E7B6-4C14-A75C-52B439108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r>
              <a:rPr lang="en-US" smtClean="0"/>
              <a:t>, January 26</a:t>
            </a:r>
            <a:r>
              <a:rPr lang="en-US" baseline="30000" smtClean="0"/>
              <a:t>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Welcome to Day 2 of ICM!!</a:t>
            </a:r>
          </a:p>
          <a:p>
            <a:r>
              <a:rPr lang="en-US" dirty="0" smtClean="0"/>
              <a:t>Take out your syllabus and calculator contracts.</a:t>
            </a:r>
          </a:p>
          <a:p>
            <a:r>
              <a:rPr lang="en-US" dirty="0" smtClean="0"/>
              <a:t>Take out your homework and your homework stamp page!</a:t>
            </a:r>
          </a:p>
          <a:p>
            <a:r>
              <a:rPr lang="en-US" dirty="0" smtClean="0"/>
              <a:t>Compare your homework answers with your teammates and the answer key.  Discuss solutions. (10 minutes)</a:t>
            </a:r>
          </a:p>
          <a:p>
            <a:r>
              <a:rPr lang="en-US" dirty="0" smtClean="0"/>
              <a:t>#9b was supposed to be 19b.  The answer to 9b is </a:t>
            </a:r>
            <a:r>
              <a:rPr lang="en-US" u="sng" dirty="0" smtClean="0"/>
              <a:t>false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81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83335"/>
                <a:ext cx="10515600" cy="5893628"/>
              </a:xfrm>
            </p:spPr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 smtClean="0">
                    <a:latin typeface="Batang" panose="02030600000101010101" pitchFamily="18" charset="-127"/>
                    <a:ea typeface="Batang" panose="02030600000101010101" pitchFamily="18" charset="-127"/>
                  </a:rPr>
                  <a:t>Let n(U) =100, n(A) = 60, n(B) = 40, and n(A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Batang" panose="02030600000101010101" pitchFamily="18" charset="-127"/>
                    <a:ea typeface="Batang" panose="02030600000101010101" pitchFamily="18" charset="-127"/>
                  </a:rPr>
                  <a:t>B) = 20.  Find each of the following.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Batang" panose="02030600000101010101" pitchFamily="18" charset="-127"/>
                    <a:ea typeface="Batang" panose="02030600000101010101" pitchFamily="18" charset="-127"/>
                  </a:rPr>
                  <a:t>	</a:t>
                </a:r>
                <a:r>
                  <a:rPr lang="en-US" dirty="0" smtClean="0">
                    <a:latin typeface="Batang" panose="02030600000101010101" pitchFamily="18" charset="-127"/>
                    <a:ea typeface="Batang" panose="02030600000101010101" pitchFamily="18" charset="-127"/>
                  </a:rPr>
                  <a:t>a)  n(A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 smtClean="0">
                    <a:latin typeface="Batang" panose="02030600000101010101" pitchFamily="18" charset="-127"/>
                    <a:ea typeface="Batang" panose="02030600000101010101" pitchFamily="18" charset="-127"/>
                  </a:rPr>
                  <a:t> B) </a:t>
                </a:r>
              </a:p>
              <a:p>
                <a:pPr marL="0" indent="0">
                  <a:buNone/>
                </a:pPr>
                <a:endParaRPr lang="en-US" dirty="0" smtClean="0">
                  <a:latin typeface="Batang" panose="02030600000101010101" pitchFamily="18" charset="-127"/>
                  <a:ea typeface="Batang" panose="02030600000101010101" pitchFamily="18" charset="-127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Batang" panose="02030600000101010101" pitchFamily="18" charset="-127"/>
                    <a:ea typeface="Batang" panose="02030600000101010101" pitchFamily="18" charset="-127"/>
                  </a:rPr>
                  <a:t>	</a:t>
                </a:r>
                <a:r>
                  <a:rPr lang="en-US" dirty="0" smtClean="0">
                    <a:latin typeface="Batang" panose="02030600000101010101" pitchFamily="18" charset="-127"/>
                    <a:ea typeface="Batang" panose="02030600000101010101" pitchFamily="18" charset="-127"/>
                  </a:rPr>
                  <a:t>b)  n(A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 smtClean="0">
                    <a:latin typeface="Batang" panose="02030600000101010101" pitchFamily="18" charset="-127"/>
                    <a:ea typeface="Batang" panose="02030600000101010101" pitchFamily="18" charset="-127"/>
                  </a:rPr>
                  <a:t> </a:t>
                </a:r>
                <a:r>
                  <a:rPr lang="en-US" dirty="0" err="1" smtClean="0">
                    <a:latin typeface="Batang" panose="02030600000101010101" pitchFamily="18" charset="-127"/>
                    <a:ea typeface="Batang" panose="02030600000101010101" pitchFamily="18" charset="-127"/>
                  </a:rPr>
                  <a:t>B</a:t>
                </a:r>
                <a:r>
                  <a:rPr lang="en-US" baseline="30000" dirty="0" err="1" smtClean="0">
                    <a:latin typeface="Batang" panose="02030600000101010101" pitchFamily="18" charset="-127"/>
                    <a:ea typeface="Batang" panose="02030600000101010101" pitchFamily="18" charset="-127"/>
                  </a:rPr>
                  <a:t>c</a:t>
                </a:r>
                <a:r>
                  <a:rPr lang="en-US" dirty="0" smtClean="0">
                    <a:latin typeface="Batang" panose="02030600000101010101" pitchFamily="18" charset="-127"/>
                    <a:ea typeface="Batang" panose="02030600000101010101" pitchFamily="18" charset="-127"/>
                  </a:rPr>
                  <a:t>)</a:t>
                </a:r>
              </a:p>
              <a:p>
                <a:pPr marL="0" indent="0">
                  <a:buNone/>
                </a:pPr>
                <a:endParaRPr lang="en-US" dirty="0">
                  <a:latin typeface="Batang" panose="02030600000101010101" pitchFamily="18" charset="-127"/>
                  <a:ea typeface="Batang" panose="02030600000101010101" pitchFamily="18" charset="-127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Batang" panose="02030600000101010101" pitchFamily="18" charset="-127"/>
                    <a:ea typeface="Batang" panose="02030600000101010101" pitchFamily="18" charset="-127"/>
                  </a:rPr>
                  <a:t>	c)  n(A</a:t>
                </a:r>
                <a:r>
                  <a:rPr lang="en-US" baseline="30000" dirty="0" smtClean="0">
                    <a:latin typeface="Batang" panose="02030600000101010101" pitchFamily="18" charset="-127"/>
                    <a:ea typeface="Batang" panose="02030600000101010101" pitchFamily="18" charset="-127"/>
                  </a:rPr>
                  <a:t>c</a:t>
                </a:r>
                <a:r>
                  <a:rPr lang="en-US" dirty="0" smtClean="0">
                    <a:latin typeface="Batang" panose="02030600000101010101" pitchFamily="18" charset="-127"/>
                    <a:ea typeface="Batang" panose="02030600000101010101" pitchFamily="18" charset="-127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 smtClean="0">
                    <a:latin typeface="Batang" panose="02030600000101010101" pitchFamily="18" charset="-127"/>
                    <a:ea typeface="Batang" panose="02030600000101010101" pitchFamily="18" charset="-127"/>
                  </a:rPr>
                  <a:t> B)</a:t>
                </a:r>
              </a:p>
              <a:p>
                <a:pPr marL="0" indent="0">
                  <a:buNone/>
                </a:pPr>
                <a:endParaRPr lang="en-US" dirty="0">
                  <a:latin typeface="Batang" panose="02030600000101010101" pitchFamily="18" charset="-127"/>
                  <a:ea typeface="Batang" panose="02030600000101010101" pitchFamily="18" charset="-127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83335"/>
                <a:ext cx="10515600" cy="5893628"/>
              </a:xfrm>
              <a:blipFill rotWithShape="0">
                <a:blip r:embed="rId2"/>
                <a:stretch>
                  <a:fillRect l="-870" t="-1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3689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5919386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In a survey of 1000 families, it was found that 900 own at lease one DVD player, 240 own at least one Blue Ray player, and 160 own both.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  How many own DVD players only? 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b)  How many own neither?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70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1" y="365125"/>
                <a:ext cx="12192001" cy="1325563"/>
              </a:xfrm>
            </p:spPr>
            <p:txBody>
              <a:bodyPr/>
              <a:lstStyle/>
              <a:p>
                <a:pPr algn="ctr"/>
                <a:r>
                  <a:rPr lang="en-US" sz="2800" dirty="0" smtClean="0"/>
                  <a:t>n(A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2800" dirty="0" smtClean="0"/>
                  <a:t> B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2800" dirty="0" smtClean="0"/>
                  <a:t> C) = n(A) + n(B) + n(C) – n(A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sz="2800" dirty="0" smtClean="0"/>
                  <a:t> B) – n(B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sz="2800" dirty="0" smtClean="0"/>
                  <a:t> C) – n (A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sz="2800" dirty="0" smtClean="0"/>
                  <a:t> C) + n(A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sz="2800" dirty="0" smtClean="0"/>
                  <a:t> B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sz="2800" dirty="0" smtClean="0"/>
                  <a:t> C)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1" y="365125"/>
                <a:ext cx="12192001" cy="13255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09489" y="703385"/>
            <a:ext cx="11577711" cy="706956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983" y="1748601"/>
            <a:ext cx="4835769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04800" y="377825"/>
            <a:ext cx="7467600" cy="637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Example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4:  </a:t>
            </a:r>
            <a:r>
              <a:rPr lang="en-US" altLang="en-US" sz="2400" dirty="0">
                <a:latin typeface="Times New Roman" panose="02020603050405020304" pitchFamily="18" charset="0"/>
              </a:rPr>
              <a:t>In a survey of 100 people at a carnival: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	40 like cotton candy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	30 like popcorn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	45 like lemonade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	15 like lemonade and popcorn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	10 like cotton candy and lemonade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	12 like cotton candy and popcorn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	5 like all three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How many people don’t like lemonade, popcorn, or cotton candy?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How many people only like popcorn?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5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5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5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5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5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5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4"/>
          <p:cNvSpPr txBox="1">
            <a:spLocks noChangeArrowheads="1"/>
          </p:cNvSpPr>
          <p:nvPr/>
        </p:nvSpPr>
        <p:spPr bwMode="auto">
          <a:xfrm>
            <a:off x="98474" y="0"/>
            <a:ext cx="7467600" cy="581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Example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5:  </a:t>
            </a:r>
            <a:r>
              <a:rPr lang="en-US" altLang="en-US" sz="2400" dirty="0">
                <a:latin typeface="Times New Roman" panose="02020603050405020304" pitchFamily="18" charset="0"/>
              </a:rPr>
              <a:t>In a survey of 200 people regarding their investments, the following data were obtained: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	141 had investments in stocks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	91 in bonds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	60 in money markets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	47 in stocks and bonds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	36 in stocks and money markets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	36 in bonds and money markets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	5 in some other vehicle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How many had investments in all three types?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How many had investments in stocks only?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524000" y="273277"/>
            <a:ext cx="9144000" cy="2387600"/>
          </a:xfrm>
        </p:spPr>
        <p:txBody>
          <a:bodyPr/>
          <a:lstStyle/>
          <a:p>
            <a:r>
              <a:rPr lang="en-US" altLang="en-US" dirty="0" smtClean="0"/>
              <a:t>6.2 The Number of Elements in a Finite Set   </a:t>
            </a:r>
          </a:p>
        </p:txBody>
      </p:sp>
      <p:pic>
        <p:nvPicPr>
          <p:cNvPr id="2" name="Picture 1" descr="Venn diagrams are illustrations of set theoretical, mathematical or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892" y="2824905"/>
            <a:ext cx="3247209" cy="23217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What is combinatorics?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A branch of math that involves the study of enumerations, combinations, and permutations of finite (countable) sets.</a:t>
            </a:r>
            <a:endParaRPr lang="en-US" sz="4400" dirty="0"/>
          </a:p>
        </p:txBody>
      </p:sp>
      <p:pic>
        <p:nvPicPr>
          <p:cNvPr id="4" name="Picture 3" descr="combinatorics - With how many different ways can Adriana be dressed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057" y="3901843"/>
            <a:ext cx="4650377" cy="192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29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56" y="315519"/>
            <a:ext cx="109466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Notation:  n(A) = the # of elements in set A</a:t>
            </a:r>
          </a:p>
          <a:p>
            <a:endParaRPr lang="en-US" sz="4000" dirty="0"/>
          </a:p>
          <a:p>
            <a:r>
              <a:rPr lang="en-US" sz="4000" dirty="0" smtClean="0"/>
              <a:t>Ex: 1   A = {2, 4, 6, 8}     	n(A) = </a:t>
            </a:r>
          </a:p>
          <a:p>
            <a:endParaRPr lang="en-US" sz="4000" dirty="0"/>
          </a:p>
          <a:p>
            <a:r>
              <a:rPr lang="en-US" sz="4000" dirty="0" smtClean="0"/>
              <a:t>	   B = {1, 2, 3, …, 30}     n(B) = 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84506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6389" y="561703"/>
                <a:ext cx="11077302" cy="80945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Ex 2:  A = {a, b, c, d, e}    B = {d, e, f, g, h, </a:t>
                </a:r>
                <a:r>
                  <a:rPr lang="en-US" sz="4000" dirty="0" err="1" smtClean="0"/>
                  <a:t>i</a:t>
                </a:r>
                <a:r>
                  <a:rPr lang="en-US" sz="4000" dirty="0" smtClean="0"/>
                  <a:t>, j} </a:t>
                </a:r>
              </a:p>
              <a:p>
                <a:r>
                  <a:rPr lang="en-US" sz="4000" dirty="0" smtClean="0"/>
                  <a:t>Find A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4000" dirty="0" smtClean="0"/>
                  <a:t> B</a:t>
                </a:r>
              </a:p>
              <a:p>
                <a:endParaRPr lang="en-US" sz="4000" dirty="0"/>
              </a:p>
              <a:p>
                <a:r>
                  <a:rPr lang="en-US" sz="4000" dirty="0" smtClean="0"/>
                  <a:t>Find A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sz="4000" dirty="0" smtClean="0"/>
                  <a:t> B</a:t>
                </a:r>
              </a:p>
              <a:p>
                <a:endParaRPr lang="en-US" sz="4000" dirty="0"/>
              </a:p>
              <a:p>
                <a:r>
                  <a:rPr lang="en-US" sz="4000" dirty="0" smtClean="0"/>
                  <a:t>Now find each of the following:</a:t>
                </a:r>
              </a:p>
              <a:p>
                <a:r>
                  <a:rPr lang="en-US" sz="4000" dirty="0" smtClean="0"/>
                  <a:t>n(A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4000" dirty="0" smtClean="0"/>
                  <a:t> B)= 	   n(A) = 		n(B) = 		n(A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sz="4000" dirty="0" smtClean="0"/>
                  <a:t> B) =</a:t>
                </a:r>
              </a:p>
              <a:p>
                <a:endParaRPr lang="en-US" sz="4000" dirty="0"/>
              </a:p>
              <a:p>
                <a:r>
                  <a:rPr lang="en-US" sz="4000" dirty="0" smtClean="0"/>
                  <a:t>Mathematically, how can you get n(A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4000" dirty="0" smtClean="0"/>
                  <a:t> B) from the other values?</a:t>
                </a:r>
              </a:p>
              <a:p>
                <a:endParaRPr lang="en-US" sz="4000" dirty="0"/>
              </a:p>
              <a:p>
                <a:endParaRPr lang="en-US" sz="4000" dirty="0" smtClean="0"/>
              </a:p>
              <a:p>
                <a:r>
                  <a:rPr lang="en-US" sz="4000" dirty="0" smtClean="0"/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89" y="561703"/>
                <a:ext cx="11077302" cy="8094524"/>
              </a:xfrm>
              <a:prstGeom prst="rect">
                <a:avLst/>
              </a:prstGeom>
              <a:blipFill>
                <a:blip r:embed="rId2"/>
                <a:stretch>
                  <a:fillRect l="-1925" t="-1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758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Venn Diagram | Flickr - Photo Sharing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885" y="718639"/>
            <a:ext cx="6247856" cy="426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578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:r>
                  <a:rPr lang="en-US" dirty="0" smtClean="0"/>
                  <a:t>n(A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 smtClean="0"/>
                  <a:t> B) = n(A) + n(B) – n(A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 smtClean="0"/>
                  <a:t> B)</a:t>
                </a:r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If n(A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 smtClean="0"/>
                  <a:t> B) = 0, then A and B are </a:t>
                </a:r>
                <a:r>
                  <a:rPr lang="en-US" u="sng" dirty="0" smtClean="0"/>
                  <a:t>disjoint</a:t>
                </a:r>
                <a:r>
                  <a:rPr lang="en-US" dirty="0" smtClean="0"/>
                  <a:t> and n(A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 smtClean="0"/>
                  <a:t> B) = n(A) + n(B).</a:t>
                </a:r>
              </a:p>
              <a:p>
                <a:pPr marL="0" indent="0">
                  <a:buNone/>
                </a:pPr>
                <a:endParaRPr lang="en-US" u="sng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090057" y="613954"/>
            <a:ext cx="7981406" cy="90133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74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251" y="156754"/>
            <a:ext cx="10515600" cy="56544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 3:  In a survey of 120 customers, 80 buy Dawn, 68 buy Joy, and 42 buy both.</a:t>
            </a:r>
          </a:p>
          <a:p>
            <a:pPr marL="514350" indent="-514350">
              <a:buAutoNum type="alphaLcParenR"/>
            </a:pPr>
            <a:r>
              <a:rPr lang="en-US" dirty="0" smtClean="0"/>
              <a:t>How many buy at least one brand?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/>
              <a:t>Exactly one brand?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/>
              <a:t>Only Dawn?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/>
              <a:t>Neither brand?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541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Team Activity:  Lesson 6.2 You try! </a:t>
            </a:r>
            <a:r>
              <a:rPr lang="en-US" u="sng" dirty="0" smtClean="0">
                <a:sym typeface="Wingdings" panose="05000000000000000000" pitchFamily="2" charset="2"/>
              </a:rPr>
              <a:t> </a:t>
            </a:r>
            <a:endParaRPr lang="en-US" u="sng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476375"/>
            <a:ext cx="10515600" cy="4700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Be ready to </a:t>
            </a:r>
            <a:r>
              <a:rPr lang="en-US" sz="2800" dirty="0" smtClean="0"/>
              <a:t>present your answers to the class!  </a:t>
            </a:r>
          </a:p>
          <a:p>
            <a:pPr marL="0" indent="0">
              <a:buNone/>
            </a:pPr>
            <a:r>
              <a:rPr lang="en-US" sz="2800" dirty="0" smtClean="0"/>
              <a:t>(I will randomly select students to present.)</a:t>
            </a:r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Facilitator (1)</a:t>
            </a:r>
            <a:r>
              <a:rPr lang="en-US" sz="2800" dirty="0" smtClean="0"/>
              <a:t>: Moderates team discussion, distributes work</a:t>
            </a:r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Timekeeper(2)</a:t>
            </a:r>
            <a:r>
              <a:rPr lang="en-US" sz="2800" dirty="0" smtClean="0"/>
              <a:t>: Keeps group aware of time constraints. (10 minutes)</a:t>
            </a:r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Checker (3)</a:t>
            </a:r>
            <a:r>
              <a:rPr lang="en-US" sz="2800" dirty="0" smtClean="0"/>
              <a:t>: </a:t>
            </a:r>
            <a:r>
              <a:rPr lang="en-US" sz="2800" dirty="0"/>
              <a:t>Check in with other groups </a:t>
            </a:r>
            <a:r>
              <a:rPr lang="en-US" sz="2800" dirty="0" smtClean="0"/>
              <a:t>or teacher key, checks to make sure all group members understand concepts and conclusions</a:t>
            </a:r>
          </a:p>
          <a:p>
            <a:r>
              <a:rPr lang="en-US" sz="2800" dirty="0" err="1" smtClean="0">
                <a:solidFill>
                  <a:srgbClr val="FF0000"/>
                </a:solidFill>
              </a:rPr>
              <a:t>Prioritizer</a:t>
            </a:r>
            <a:r>
              <a:rPr lang="en-US" sz="2800" dirty="0" smtClean="0">
                <a:solidFill>
                  <a:srgbClr val="FF0000"/>
                </a:solidFill>
              </a:rPr>
              <a:t> (4)</a:t>
            </a:r>
            <a:r>
              <a:rPr lang="en-US" sz="2800" dirty="0" smtClean="0"/>
              <a:t>:  Makes sure group stays focused and on-task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97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477</Words>
  <Application>Microsoft Office PowerPoint</Application>
  <PresentationFormat>Custom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Thursday, January 26th</vt:lpstr>
      <vt:lpstr>6.2 The Number of Elements in a Finite Set   </vt:lpstr>
      <vt:lpstr>What is combinatorics?</vt:lpstr>
      <vt:lpstr>PowerPoint Presentation</vt:lpstr>
      <vt:lpstr>PowerPoint Presentation</vt:lpstr>
      <vt:lpstr>PowerPoint Presentation</vt:lpstr>
      <vt:lpstr>n(A ∪ B) = n(A) + n(B) – n(A ∩ B)</vt:lpstr>
      <vt:lpstr>PowerPoint Presentation</vt:lpstr>
      <vt:lpstr>Team Activity:  Lesson 6.2 You try!  </vt:lpstr>
      <vt:lpstr>PowerPoint Presentation</vt:lpstr>
      <vt:lpstr>PowerPoint Presentation</vt:lpstr>
      <vt:lpstr>n(A ∪ B ∪ C) = n(A) + n(B) + n(C) – n(A ∩ B) – n(B ∩ C) – n (A ∩ C) + n(A ∩ B ∩ C)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January 26th</dc:title>
  <dc:creator>Vanessa Wilkes</dc:creator>
  <cp:lastModifiedBy>Renee Cholkar</cp:lastModifiedBy>
  <cp:revision>22</cp:revision>
  <cp:lastPrinted>2016-01-06T16:21:54Z</cp:lastPrinted>
  <dcterms:created xsi:type="dcterms:W3CDTF">2013-10-29T07:35:04Z</dcterms:created>
  <dcterms:modified xsi:type="dcterms:W3CDTF">2017-01-10T15:15:22Z</dcterms:modified>
</cp:coreProperties>
</file>