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82" r:id="rId4"/>
    <p:sldId id="258" r:id="rId5"/>
    <p:sldId id="283" r:id="rId6"/>
    <p:sldId id="259" r:id="rId7"/>
    <p:sldId id="284" r:id="rId8"/>
    <p:sldId id="260" r:id="rId9"/>
    <p:sldId id="285" r:id="rId10"/>
    <p:sldId id="261" r:id="rId11"/>
    <p:sldId id="286" r:id="rId12"/>
    <p:sldId id="262" r:id="rId13"/>
    <p:sldId id="287" r:id="rId14"/>
    <p:sldId id="263" r:id="rId15"/>
    <p:sldId id="264" r:id="rId16"/>
    <p:sldId id="288" r:id="rId17"/>
    <p:sldId id="289" r:id="rId18"/>
    <p:sldId id="265" r:id="rId19"/>
    <p:sldId id="290" r:id="rId20"/>
    <p:sldId id="266" r:id="rId21"/>
    <p:sldId id="291" r:id="rId22"/>
    <p:sldId id="267" r:id="rId23"/>
    <p:sldId id="292" r:id="rId24"/>
    <p:sldId id="268" r:id="rId25"/>
    <p:sldId id="293" r:id="rId26"/>
    <p:sldId id="269" r:id="rId27"/>
    <p:sldId id="294" r:id="rId28"/>
    <p:sldId id="270" r:id="rId29"/>
    <p:sldId id="295" r:id="rId30"/>
    <p:sldId id="271" r:id="rId31"/>
    <p:sldId id="296" r:id="rId32"/>
    <p:sldId id="272" r:id="rId33"/>
    <p:sldId id="297" r:id="rId34"/>
    <p:sldId id="273" r:id="rId35"/>
    <p:sldId id="298" r:id="rId36"/>
    <p:sldId id="274" r:id="rId37"/>
    <p:sldId id="299" r:id="rId38"/>
    <p:sldId id="275" r:id="rId39"/>
    <p:sldId id="300" r:id="rId40"/>
    <p:sldId id="276" r:id="rId41"/>
    <p:sldId id="301" r:id="rId42"/>
    <p:sldId id="277" r:id="rId43"/>
    <p:sldId id="302" r:id="rId44"/>
    <p:sldId id="278" r:id="rId45"/>
    <p:sldId id="303" r:id="rId46"/>
    <p:sldId id="279" r:id="rId47"/>
    <p:sldId id="304" r:id="rId48"/>
    <p:sldId id="280" r:id="rId49"/>
    <p:sldId id="305" r:id="rId50"/>
    <p:sldId id="281" r:id="rId51"/>
    <p:sldId id="306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02D64D-6E31-46AE-9E64-A5D49E722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3D8C33-1A4D-4786-BFBC-88E9DBB6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F4C1A-987C-4042-B89A-E9237555AD0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E1F00-1B80-47F1-9ADD-33DD0E7F516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53C87-E3DD-48FB-8341-1C7AE8EC13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D3185-6AFC-427B-9D5E-23C5C0EC380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39F05-E863-4F7A-963C-0A17C3CCBEB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4CBB3-3A8D-4F27-BBCF-874386D0EF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0CDB9-0C88-49E5-A8B6-19D3890FB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E8FB5-E558-4F8F-9C08-288A9B778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7A04-1AF7-4190-941C-93A3DFC26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EF4B2-FD39-4C35-A56D-2C62A1093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C69A-F5D8-452D-B5A2-D70516BAD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870F3-534F-40FA-9DBE-855C66519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29F9-8F95-46F0-A0CA-98842874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0EF6F-E6C5-407C-8563-AB88A3E9A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6558-CA30-4951-8E21-D5267E48F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F405-0BA6-48F0-B664-8025D7F4E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988D-C3CD-440E-AF4D-DF2CA1D16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901CFE-5207-4628-9C84-33AAD56DE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50.xml"/><Relationship Id="rId3" Type="http://schemas.openxmlformats.org/officeDocument/2006/relationships/slide" Target="slide12.xml"/><Relationship Id="rId21" Type="http://schemas.openxmlformats.org/officeDocument/2006/relationships/slide" Target="slide48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4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2.xml"/><Relationship Id="rId11" Type="http://schemas.openxmlformats.org/officeDocument/2006/relationships/slide" Target="slide44.xml"/><Relationship Id="rId24" Type="http://schemas.openxmlformats.org/officeDocument/2006/relationships/slide" Target="slide30.xml"/><Relationship Id="rId5" Type="http://schemas.openxmlformats.org/officeDocument/2006/relationships/slide" Target="slide32.xml"/><Relationship Id="rId15" Type="http://schemas.openxmlformats.org/officeDocument/2006/relationships/slide" Target="slide36.xml"/><Relationship Id="rId23" Type="http://schemas.openxmlformats.org/officeDocument/2006/relationships/slide" Target="slide20.xml"/><Relationship Id="rId10" Type="http://schemas.openxmlformats.org/officeDocument/2006/relationships/slide" Target="slide34.xml"/><Relationship Id="rId19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" Target="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slide" Target="slide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" Target="slide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slide" Target="slide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slide" Target="slide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slide" Target="slide1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10" Type="http://schemas.openxmlformats.org/officeDocument/2006/relationships/image" Target="../media/image1.wmf"/><Relationship Id="rId4" Type="http://schemas.openxmlformats.org/officeDocument/2006/relationships/slide" Target="slide1.xml"/><Relationship Id="rId9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3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slide" Target="slide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png"/><Relationship Id="rId5" Type="http://schemas.openxmlformats.org/officeDocument/2006/relationships/slide" Target="slide25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slide" Target="slide1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png"/><Relationship Id="rId5" Type="http://schemas.openxmlformats.org/officeDocument/2006/relationships/slide" Target="slide2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.png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" Target="slide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slide" Target="slide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png"/><Relationship Id="rId5" Type="http://schemas.openxmlformats.org/officeDocument/2006/relationships/slide" Target="slide3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slide" Target="slide1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.png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slide" Target="slide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.png"/><Relationship Id="rId5" Type="http://schemas.openxmlformats.org/officeDocument/2006/relationships/slide" Target="slide3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slide" Target="slide1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png"/><Relationship Id="rId5" Type="http://schemas.openxmlformats.org/officeDocument/2006/relationships/slide" Target="slide39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5.xml"/><Relationship Id="rId11" Type="http://schemas.openxmlformats.org/officeDocument/2006/relationships/image" Target="../media/image7.wmf"/><Relationship Id="rId5" Type="http://schemas.openxmlformats.org/officeDocument/2006/relationships/image" Target="../media/image2.png"/><Relationship Id="rId10" Type="http://schemas.openxmlformats.org/officeDocument/2006/relationships/oleObject" Target="../embeddings/oleObject4.bin"/><Relationship Id="rId4" Type="http://schemas.openxmlformats.org/officeDocument/2006/relationships/slide" Target="slide1.xml"/><Relationship Id="rId9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slide" Target="slide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png"/><Relationship Id="rId5" Type="http://schemas.openxmlformats.org/officeDocument/2006/relationships/slide" Target="slide4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slide" Target="slide1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7.xml"/><Relationship Id="rId5" Type="http://schemas.openxmlformats.org/officeDocument/2006/relationships/image" Target="../media/image2.png"/><Relationship Id="rId4" Type="http://schemas.openxmlformats.org/officeDocument/2006/relationships/slide" Target="slide1.xml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" Target="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slide" Target="slide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1600200" y="1524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</a:rPr>
              <a:t>ICM-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Chapter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4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Jeopardy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57815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Matrix 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Multiplying Matrices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Determinants, Area of Triangle &amp; Cramer's 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Identity and Inverse Matrices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Solving Systems Using Inverse Matrices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838200" y="1447800"/>
          <a:ext cx="7823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7" imgW="2234880" imgH="457200" progId="Equation.DSMT4">
                  <p:embed/>
                </p:oleObj>
              </mc:Choice>
              <mc:Fallback>
                <p:oleObj name="Equation" r:id="rId7" imgW="223488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7823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86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Solve the matrix equation for x and y.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3622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17797"/>
              </p:ext>
            </p:extLst>
          </p:nvPr>
        </p:nvGraphicFramePr>
        <p:xfrm>
          <a:off x="1028700" y="1143000"/>
          <a:ext cx="6967538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5" imgW="2768400" imgH="1879560" progId="Equation.DSMT4">
                  <p:embed/>
                </p:oleObj>
              </mc:Choice>
              <mc:Fallback>
                <p:oleObj name="Equation" r:id="rId5" imgW="2768400" imgH="1879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143000"/>
                        <a:ext cx="6967538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685800"/>
            <a:ext cx="47902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Solve the matrix equation for x and y. 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990600"/>
            <a:ext cx="4524375" cy="23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914400"/>
            <a:ext cx="50673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209800" y="1600200"/>
          <a:ext cx="5080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7" imgW="1218960" imgH="457200" progId="Equation.DSMT4">
                  <p:embed/>
                </p:oleObj>
              </mc:Choice>
              <mc:Fallback>
                <p:oleObj name="Equation" r:id="rId7" imgW="121896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50800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6096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143000" y="1219200"/>
          <a:ext cx="6997700" cy="494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5" imgW="2120760" imgH="1498320" progId="Equation.DSMT4">
                  <p:embed/>
                </p:oleObj>
              </mc:Choice>
              <mc:Fallback>
                <p:oleObj name="Equation" r:id="rId5" imgW="2120760" imgH="1498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6997700" cy="494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9942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096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971800" y="1447800"/>
          <a:ext cx="3581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7" imgW="1193760" imgH="711000" progId="Equation.DSMT4">
                  <p:embed/>
                </p:oleObj>
              </mc:Choice>
              <mc:Fallback>
                <p:oleObj name="Equation" r:id="rId7" imgW="119376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47800"/>
                        <a:ext cx="35814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096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09800" y="1219200"/>
          <a:ext cx="49149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5" imgW="1638000" imgH="1739880" progId="Equation.DSMT4">
                  <p:embed/>
                </p:oleObj>
              </mc:Choice>
              <mc:Fallback>
                <p:oleObj name="Equation" r:id="rId5" imgW="1638000" imgH="1739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914900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447800"/>
            <a:ext cx="80386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6096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6096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Perform the indicated operation.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1600200" y="1066800"/>
          <a:ext cx="5562600" cy="5660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5" imgW="2895480" imgH="2946240" progId="Equation.DSMT4">
                  <p:embed/>
                </p:oleObj>
              </mc:Choice>
              <mc:Fallback>
                <p:oleObj name="Equation" r:id="rId5" imgW="2895480" imgH="29462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066800"/>
                        <a:ext cx="5562600" cy="5660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6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2819400"/>
            <a:ext cx="3533775" cy="165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6" name="Object 2"/>
          <p:cNvGraphicFramePr>
            <a:graphicFrameLocks noChangeAspect="1"/>
          </p:cNvGraphicFramePr>
          <p:nvPr/>
        </p:nvGraphicFramePr>
        <p:xfrm>
          <a:off x="2286000" y="990600"/>
          <a:ext cx="37147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9" imgW="1485720" imgH="711000" progId="Equation.DSMT4">
                  <p:embed/>
                </p:oleObj>
              </mc:Choice>
              <mc:Fallback>
                <p:oleObj name="Equation" r:id="rId9" imgW="148572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714750" cy="177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676400"/>
            <a:ext cx="3733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295400"/>
            <a:ext cx="689810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6096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43200" y="1676400"/>
            <a:ext cx="3733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6096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Perform the indicated operation.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514600" y="1003741"/>
          <a:ext cx="3733800" cy="5854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2616120" imgH="4101840" progId="Equation.DSMT4">
                  <p:embed/>
                </p:oleObj>
              </mc:Choice>
              <mc:Fallback>
                <p:oleObj name="Equation" r:id="rId5" imgW="2616120" imgH="4101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003741"/>
                        <a:ext cx="3733800" cy="5854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7150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1752600"/>
            <a:ext cx="45481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838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276600" y="1371600"/>
          <a:ext cx="2154237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130040" imgH="457200" progId="Equation.DSMT4">
                  <p:embed/>
                </p:oleObj>
              </mc:Choice>
              <mc:Fallback>
                <p:oleObj name="Equation" r:id="rId5" imgW="113004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71600"/>
                        <a:ext cx="2154237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362200"/>
            <a:ext cx="5143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Evaluate the determinant of the matrix.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667000" y="2743200"/>
          <a:ext cx="25908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609480" imgH="457200" progId="Equation.DSMT4">
                  <p:embed/>
                </p:oleObj>
              </mc:Choice>
              <mc:Fallback>
                <p:oleObj name="Equation" r:id="rId7" imgW="6094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43200"/>
                        <a:ext cx="25908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Evaluate the determinant of the matrix.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33400" y="1981200"/>
          <a:ext cx="782637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5" imgW="1841400" imgH="736560" progId="Equation.DSMT4">
                  <p:embed/>
                </p:oleObj>
              </mc:Choice>
              <mc:Fallback>
                <p:oleObj name="Equation" r:id="rId5" imgW="184140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7826375" cy="313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Evaluate the determinant of the matrix.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2590800" y="2743200"/>
          <a:ext cx="356235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838080" imgH="711000" progId="Equation.DSMT4">
                  <p:embed/>
                </p:oleObj>
              </mc:Choice>
              <mc:Fallback>
                <p:oleObj name="Equation" r:id="rId7" imgW="838080" imgH="711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356235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Evaluate the determinant of the matrix.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CALCULATOR IS FINE!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5375" y="1981200"/>
            <a:ext cx="80486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</a:rPr>
              <a:t>Find the area of the triangle with the given vertices.</a:t>
            </a:r>
            <a:endParaRPr lang="en-US" sz="3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CALCULATOR!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2362200"/>
            <a:ext cx="57150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Find the area of the triangle with the given vertices.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CALCULATOR IS FINE!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3761232" cy="54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72000" y="1219200"/>
          <a:ext cx="263706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6" imgW="1295280" imgH="711000" progId="Equation.DSMT4">
                  <p:embed/>
                </p:oleObj>
              </mc:Choice>
              <mc:Fallback>
                <p:oleObj name="Equation" r:id="rId6" imgW="129528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2637064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2590800"/>
            <a:ext cx="6253163" cy="415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3622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8675" name="Picture 6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8" name="Object 2"/>
          <p:cNvGraphicFramePr>
            <a:graphicFrameLocks noChangeAspect="1"/>
          </p:cNvGraphicFramePr>
          <p:nvPr/>
        </p:nvGraphicFramePr>
        <p:xfrm>
          <a:off x="2362200" y="685800"/>
          <a:ext cx="37147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6" imgW="1485720" imgH="711000" progId="Equation.DSMT4">
                  <p:embed/>
                </p:oleObj>
              </mc:Choice>
              <mc:Fallback>
                <p:oleObj name="Equation" r:id="rId6" imgW="148572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85800"/>
                        <a:ext cx="3714750" cy="177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2819400"/>
            <a:ext cx="3816477" cy="181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olve the linear system.  Show what you are entering in your calculator.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2971800" y="2590800"/>
          <a:ext cx="5946775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7" imgW="1676160" imgH="660240" progId="Equation.DSMT4">
                  <p:embed/>
                </p:oleObj>
              </mc:Choice>
              <mc:Fallback>
                <p:oleObj name="Equation" r:id="rId7" imgW="167616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5946775" cy="234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MAY use a CALCULATOR!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8200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Use Cramer's rule to solve the linear system. 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Show what you are entering in your calculator.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410200" y="914400"/>
          <a:ext cx="2971800" cy="1170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1676160" imgH="660240" progId="Equation.DSMT4">
                  <p:embed/>
                </p:oleObj>
              </mc:Choice>
              <mc:Fallback>
                <p:oleObj name="Equation" r:id="rId5" imgW="167616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14400"/>
                        <a:ext cx="2971800" cy="1170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MAY use a CALCULATOR!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85738" y="2159000"/>
          <a:ext cx="8732837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7" imgW="5333760" imgH="1879560" progId="Equation.DSMT4">
                  <p:embed/>
                </p:oleObj>
              </mc:Choice>
              <mc:Fallback>
                <p:oleObj name="Equation" r:id="rId7" imgW="5333760" imgH="1879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2159000"/>
                        <a:ext cx="8732837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</a:rPr>
              <a:t>Write the identity 3x3 matrix </a:t>
            </a:r>
            <a:endParaRPr lang="en-US" sz="48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</a:rPr>
              <a:t>Write the identity 3x3 matrix </a:t>
            </a:r>
            <a:endParaRPr lang="en-US" sz="4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819400" y="1676400"/>
          <a:ext cx="3597275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711000" imgH="711000" progId="Equation.DSMT4">
                  <p:embed/>
                </p:oleObj>
              </mc:Choice>
              <mc:Fallback>
                <p:oleObj name="Equation" r:id="rId5" imgW="71100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3597275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1447800"/>
            <a:ext cx="51863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CALCULATOR IS FINE!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57200" y="609600"/>
          <a:ext cx="8302626" cy="333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3098520" imgH="1244520" progId="Equation.DSMT4">
                  <p:embed/>
                </p:oleObj>
              </mc:Choice>
              <mc:Fallback>
                <p:oleObj name="Equation" r:id="rId5" imgW="3098520" imgH="1244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9600"/>
                        <a:ext cx="8302626" cy="333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3733800"/>
            <a:ext cx="4812097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CALCULATOR IS FINE!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971800" y="2133600"/>
          <a:ext cx="25717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7" imgW="571320" imgH="457200" progId="Equation.DSMT4">
                  <p:embed/>
                </p:oleObj>
              </mc:Choice>
              <mc:Fallback>
                <p:oleObj name="Equation" r:id="rId7" imgW="57132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25717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676400" y="1091292"/>
          <a:ext cx="6934200" cy="576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2489040" imgH="2070000" progId="Equation.DSMT4">
                  <p:embed/>
                </p:oleObj>
              </mc:Choice>
              <mc:Fallback>
                <p:oleObj name="Equation" r:id="rId5" imgW="2489040" imgH="2070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091292"/>
                        <a:ext cx="6934200" cy="5766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CALCULATOR IS FINE!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819400" y="2133600"/>
          <a:ext cx="2819400" cy="268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7" imgW="609480" imgH="457200" progId="Equation.DSMT4">
                  <p:embed/>
                </p:oleObj>
              </mc:Choice>
              <mc:Fallback>
                <p:oleObj name="Equation" r:id="rId7" imgW="6094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2819400" cy="2689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66800" y="1295400"/>
          <a:ext cx="675699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5" imgW="3047760" imgH="1892160" progId="Equation.DSMT4">
                  <p:embed/>
                </p:oleObj>
              </mc:Choice>
              <mc:Fallback>
                <p:oleObj name="Equation" r:id="rId5" imgW="3047760" imgH="1892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675699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457200" y="914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29702" name="Picture 8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0" y="0"/>
          <a:ext cx="1276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8" imgW="1282700" imgH="457200" progId="Equation.DSMT4">
                  <p:embed/>
                </p:oleObj>
              </mc:Choice>
              <mc:Fallback>
                <p:oleObj name="Equation" r:id="rId8" imgW="12827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76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362200" y="1752600"/>
          <a:ext cx="44672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10" imgW="1282680" imgH="457200" progId="Equation.DSMT4">
                  <p:embed/>
                </p:oleObj>
              </mc:Choice>
              <mc:Fallback>
                <p:oleObj name="Equation" r:id="rId10" imgW="128268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52600"/>
                        <a:ext cx="446722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CALCULATOR IS FINE!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819400" y="2133600"/>
          <a:ext cx="2819400" cy="268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7" imgW="609480" imgH="457200" progId="Equation.DSMT4">
                  <p:embed/>
                </p:oleObj>
              </mc:Choice>
              <mc:Fallback>
                <p:oleObj name="Equation" r:id="rId7" imgW="6094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2819400" cy="2689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Find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inverse of the matrix.  SHOW WORK!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219200" y="1371600"/>
          <a:ext cx="6096000" cy="5399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2971800" imgH="2070000" progId="Equation.DSMT4">
                  <p:embed/>
                </p:oleObj>
              </mc:Choice>
              <mc:Fallback>
                <p:oleObj name="Equation" r:id="rId5" imgW="2971800" imgH="2070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6096000" cy="5399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</a:rPr>
              <a:t>Solve the matrix equation.  Show what you are entering in your calculator.</a:t>
            </a:r>
            <a:endParaRPr lang="en-US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MAY use a CALCULATOR!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914400" y="2895600"/>
          <a:ext cx="77597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tion" r:id="rId7" imgW="1790640" imgH="457200" progId="Equation.DSMT4">
                  <p:embed/>
                </p:oleObj>
              </mc:Choice>
              <mc:Fallback>
                <p:oleObj name="Equation" r:id="rId7" imgW="1790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77597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10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Solve the matrix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equation.Show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what you are entering in your calculator.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MAY use a CALCULATOR!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066800" y="1371600"/>
          <a:ext cx="7078662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5" imgW="2654280" imgH="1981080" progId="Equation.DSMT4">
                  <p:embed/>
                </p:oleObj>
              </mc:Choice>
              <mc:Fallback>
                <p:oleObj name="Equation" r:id="rId5" imgW="2654280" imgH="1981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7078662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0" y="182880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Use an inverse matrix to solve the linear system.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            3x – 7y = -16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           -2x + 4y = 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609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MAY use a CALCULATOR!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Use an inverse matrix to solve the linear system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3x – 7y = -16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-2x + 4y = 8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743200" y="1327150"/>
          <a:ext cx="5508241" cy="553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5" imgW="2908080" imgH="2920680" progId="Equation.DSMT4">
                  <p:embed/>
                </p:oleObj>
              </mc:Choice>
              <mc:Fallback>
                <p:oleObj name="Equation" r:id="rId5" imgW="2908080" imgH="2920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327150"/>
                        <a:ext cx="5508241" cy="553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MAY use a CALCULATOR!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Use an inverse matrix to solve the linear system.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           2x + 3y = -8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             x + 2y = -3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609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MAY use a CALCULATOR!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Use an inverse matrix to solve the linear system.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2x + 3y = -8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x + 2y = -3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09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MAY use a CALCULATOR!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695575" y="2012950"/>
          <a:ext cx="6221636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Equation" r:id="rId5" imgW="2958840" imgH="2197080" progId="Equation.DSMT4">
                  <p:embed/>
                </p:oleObj>
              </mc:Choice>
              <mc:Fallback>
                <p:oleObj name="Equation" r:id="rId5" imgW="2958840" imgH="2197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2012950"/>
                        <a:ext cx="6221636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Skating Party -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Your planning a birthday party for your younger brother at a skating rink.  The cost of admission is $3.50 per adult and $2.25 per child, and there is a limit of 20 people.  You have $50 to spend.  Use an inverse matrix to determine how many adults and how many children you can invite.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Skating Party -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Your planning a birthday party for your younger brother at a skating rink.  The cost of admission is $3.50 per adult and $2.25 per child, and there is a limit of 20 people.  You have $50 to spend.  Use an inverse matrix to determine how many adults and how many children you can invite.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753245" y="1752600"/>
          <a:ext cx="5942955" cy="512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5" imgW="3403440" imgH="2933640" progId="Equation.DSMT4">
                  <p:embed/>
                </p:oleObj>
              </mc:Choice>
              <mc:Fallback>
                <p:oleObj name="Equation" r:id="rId5" imgW="3403440" imgH="2933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245" y="1752600"/>
                        <a:ext cx="5942955" cy="5120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3622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20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57200" y="914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85800" y="1676400"/>
          <a:ext cx="769778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6" imgW="2209680" imgH="1015920" progId="Equation.DSMT4">
                  <p:embed/>
                </p:oleObj>
              </mc:Choice>
              <mc:Fallback>
                <p:oleObj name="Equation" r:id="rId6" imgW="2209680" imgH="10159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697788" cy="355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Stock Investment </a:t>
            </a:r>
            <a:r>
              <a:rPr lang="en-US" sz="3200" dirty="0" smtClean="0">
                <a:solidFill>
                  <a:schemeClr val="bg1"/>
                </a:solidFill>
              </a:rPr>
              <a:t>– You have $9000 to invest in three Internet companies listed on the stock market.  You expect the annual returns for companies A, B, and C to be 10%, 9%, and 6%, respectively.  You want the combined investment in companies B and C to be twice that of company A.  How much should you invest in each company to obtain an average return of 8%?</a:t>
            </a:r>
            <a:endParaRPr lang="en-US" sz="48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6670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50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Stock Investment </a:t>
            </a:r>
            <a:r>
              <a:rPr lang="en-US" sz="1400" dirty="0" smtClean="0">
                <a:solidFill>
                  <a:schemeClr val="bg1"/>
                </a:solidFill>
              </a:rPr>
              <a:t>– You have $9000 to invest in three Internet companies listed on the stock market.  You expect the annual returns for companies A, B, and C to be 10%, 9%, and 6%, respectively.  You want the combined investment in companies B and C to be twice that of company A.  How much should you invest in each company to obtain an average return of 8%?</a:t>
            </a:r>
            <a:endParaRPr lang="en-US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295400" y="1418612"/>
          <a:ext cx="6705600" cy="543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5" imgW="6070320" imgH="4927320" progId="Equation.DSMT4">
                  <p:embed/>
                </p:oleObj>
              </mc:Choice>
              <mc:Fallback>
                <p:oleObj name="Equation" r:id="rId5" imgW="6070320" imgH="4927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18612"/>
                        <a:ext cx="6705600" cy="543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5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1750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57200" y="914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905000" y="1828800"/>
          <a:ext cx="53975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8" imgW="1295280" imgH="457200" progId="Equation.DSMT4">
                  <p:embed/>
                </p:oleObj>
              </mc:Choice>
              <mc:Fallback>
                <p:oleObj name="Equation" r:id="rId8" imgW="129528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53975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5" descr="purple_md_bl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3622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30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57200" y="914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Perform the indicated operation.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0" y="1752600"/>
          <a:ext cx="9155112" cy="423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6" imgW="2197080" imgH="1015920" progId="Equation.DSMT4">
                  <p:embed/>
                </p:oleObj>
              </mc:Choice>
              <mc:Fallback>
                <p:oleObj name="Equation" r:id="rId6" imgW="219708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9155112" cy="423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52800" y="0"/>
            <a:ext cx="18907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9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638800"/>
            <a:ext cx="108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486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Solve the matrix equation for x and y.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987550" y="1676400"/>
          <a:ext cx="4800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1371600" imgH="457200" progId="Equation.DSMT4">
                  <p:embed/>
                </p:oleObj>
              </mc:Choice>
              <mc:Fallback>
                <p:oleObj name="Equation" r:id="rId7" imgW="13716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676400"/>
                        <a:ext cx="4800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362200" y="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bg1"/>
                </a:solidFill>
                <a:latin typeface="Times New Roman" pitchFamily="18" charset="0"/>
              </a:rPr>
              <a:t>40 points - Answer</a:t>
            </a: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486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Solve the matrix equation for x and y.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752600" y="1524000"/>
          <a:ext cx="520065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1485720" imgH="1168200" progId="Equation.DSMT4">
                  <p:embed/>
                </p:oleObj>
              </mc:Choice>
              <mc:Fallback>
                <p:oleObj name="Equation" r:id="rId5" imgW="1485720" imgH="1168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24000"/>
                        <a:ext cx="5200650" cy="408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965</Words>
  <Application>Microsoft Office PowerPoint</Application>
  <PresentationFormat>On-screen Show (4:3)</PresentationFormat>
  <Paragraphs>164</Paragraphs>
  <Slides>51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Renee Cholkar</cp:lastModifiedBy>
  <cp:revision>46</cp:revision>
  <dcterms:created xsi:type="dcterms:W3CDTF">2003-05-14T01:07:43Z</dcterms:created>
  <dcterms:modified xsi:type="dcterms:W3CDTF">2017-10-18T15:30:02Z</dcterms:modified>
</cp:coreProperties>
</file>