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55"/>
  </p:notesMasterIdLst>
  <p:handoutMasterIdLst>
    <p:handoutMasterId r:id="rId56"/>
  </p:handoutMasterIdLst>
  <p:sldIdLst>
    <p:sldId id="355" r:id="rId2"/>
    <p:sldId id="256" r:id="rId3"/>
    <p:sldId id="257" r:id="rId4"/>
    <p:sldId id="307" r:id="rId5"/>
    <p:sldId id="267" r:id="rId6"/>
    <p:sldId id="308" r:id="rId7"/>
    <p:sldId id="309" r:id="rId8"/>
    <p:sldId id="310" r:id="rId9"/>
    <p:sldId id="311" r:id="rId10"/>
    <p:sldId id="312" r:id="rId11"/>
    <p:sldId id="313" r:id="rId12"/>
    <p:sldId id="314" r:id="rId13"/>
    <p:sldId id="315" r:id="rId14"/>
    <p:sldId id="316" r:id="rId15"/>
    <p:sldId id="317" r:id="rId16"/>
    <p:sldId id="318" r:id="rId17"/>
    <p:sldId id="319" r:id="rId18"/>
    <p:sldId id="320" r:id="rId19"/>
    <p:sldId id="321" r:id="rId20"/>
    <p:sldId id="322" r:id="rId21"/>
    <p:sldId id="323" r:id="rId22"/>
    <p:sldId id="324" r:id="rId23"/>
    <p:sldId id="325" r:id="rId24"/>
    <p:sldId id="326" r:id="rId25"/>
    <p:sldId id="327" r:id="rId26"/>
    <p:sldId id="328" r:id="rId27"/>
    <p:sldId id="329" r:id="rId28"/>
    <p:sldId id="330" r:id="rId29"/>
    <p:sldId id="331" r:id="rId30"/>
    <p:sldId id="332" r:id="rId31"/>
    <p:sldId id="333" r:id="rId32"/>
    <p:sldId id="334" r:id="rId33"/>
    <p:sldId id="335" r:id="rId34"/>
    <p:sldId id="336" r:id="rId35"/>
    <p:sldId id="337" r:id="rId36"/>
    <p:sldId id="338" r:id="rId37"/>
    <p:sldId id="339" r:id="rId38"/>
    <p:sldId id="340" r:id="rId39"/>
    <p:sldId id="341" r:id="rId40"/>
    <p:sldId id="342" r:id="rId41"/>
    <p:sldId id="343" r:id="rId42"/>
    <p:sldId id="344" r:id="rId43"/>
    <p:sldId id="345" r:id="rId44"/>
    <p:sldId id="346" r:id="rId45"/>
    <p:sldId id="347" r:id="rId46"/>
    <p:sldId id="348" r:id="rId47"/>
    <p:sldId id="349" r:id="rId48"/>
    <p:sldId id="350" r:id="rId49"/>
    <p:sldId id="351" r:id="rId50"/>
    <p:sldId id="352" r:id="rId51"/>
    <p:sldId id="353" r:id="rId52"/>
    <p:sldId id="354" r:id="rId53"/>
    <p:sldId id="356" r:id="rId54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615" autoAdjust="0"/>
    <p:restoredTop sz="90847" autoAdjust="0"/>
  </p:normalViewPr>
  <p:slideViewPr>
    <p:cSldViewPr>
      <p:cViewPr>
        <p:scale>
          <a:sx n="50" d="100"/>
          <a:sy n="50" d="100"/>
        </p:scale>
        <p:origin x="-1944" y="-8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740"/>
    </p:cViewPr>
  </p:sorterViewPr>
  <p:notesViewPr>
    <p:cSldViewPr>
      <p:cViewPr varScale="1">
        <p:scale>
          <a:sx n="59" d="100"/>
          <a:sy n="59" d="100"/>
        </p:scale>
        <p:origin x="-2556" y="-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1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07944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r>
              <a:rPr lang="en-US"/>
              <a:t>Eleanor M. Savko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45A79F8-CB25-4DF4-9012-9BCD99EFD248}" type="datetime1">
              <a:rPr lang="en-US"/>
              <a:pPr/>
              <a:t>11/17/2016</a:t>
            </a:fld>
            <a:endParaRPr lang="en-US"/>
          </a:p>
        </p:txBody>
      </p:sp>
      <p:sp>
        <p:nvSpPr>
          <p:cNvPr id="1034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34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4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034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2E1A608-F538-45AE-A30E-E6478004412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141450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846A2FC-2284-449D-AFE0-D2472F38D2BE}" type="datetime1">
              <a:rPr lang="en-US"/>
              <a:pPr/>
              <a:t>11/17/2016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458D59-CFE6-4F2D-8D16-B5B57B20392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34E4CB3-6304-4286-82E0-065DB2EFCE27}" type="datetime1">
              <a:rPr lang="en-US"/>
              <a:pPr/>
              <a:t>11/17/2016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246431-02BB-4B11-8DCC-A8AB1F2061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9065B14-01F0-4C57-B39F-C79FC641DEC0}" type="datetime1">
              <a:rPr lang="en-US"/>
              <a:pPr/>
              <a:t>11/17/2016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C7B9A3-B759-4CF8-A9B5-F3CBC1B63E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0DADBB7-B397-418F-90D3-9E02A4E882F9}" type="datetime1">
              <a:rPr lang="en-US"/>
              <a:pPr/>
              <a:t>11/17/2016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0C6B67-9EDE-44A4-B863-5D2A250683E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3E350E4-0EB4-458F-B27F-C4E088B8538F}" type="datetime1">
              <a:rPr lang="en-US"/>
              <a:pPr/>
              <a:t>11/17/2016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544598-65CF-477A-86EA-5D418409CF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DE787CF-F788-4A5C-9CFF-E6F42282431E}" type="datetime1">
              <a:rPr lang="en-US"/>
              <a:pPr/>
              <a:t>11/17/2016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76E83A-F8E6-4E17-A516-E5AED75BCAF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54B36DF-EC59-4770-AB8A-1F1911421A7C}" type="datetime1">
              <a:rPr lang="en-US"/>
              <a:pPr/>
              <a:t>11/17/2016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97CDB3-26A3-4E29-BCE4-4ABF4D72EA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060128E-A110-435B-B5E1-F237A9E8DA14}" type="datetime1">
              <a:rPr lang="en-US"/>
              <a:pPr/>
              <a:t>11/17/2016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BB029D-E31C-4071-8415-A2F33ECBEC4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353A974-FDDA-4687-874C-60261436D5F4}" type="datetime1">
              <a:rPr lang="en-US"/>
              <a:pPr/>
              <a:t>11/17/2016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8EFC5F-F3B7-42BA-B137-3F7F6EEE150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317DC15-377F-4111-B7AF-0061006F1987}" type="datetime1">
              <a:rPr lang="en-US"/>
              <a:pPr/>
              <a:t>11/17/2016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A07894-B666-4BE5-B6F4-017D57E3FA0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4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C3DDB55-6F07-4AFA-B008-DFF46F0FF928}" type="datetime1">
              <a:rPr lang="en-US"/>
              <a:pPr/>
              <a:t>11/17/2016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A9D033-01AC-4F62-A792-F8C7694C997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3366FF"/>
            </a:gs>
            <a:gs pos="100000">
              <a:srgbClr val="3366FF">
                <a:gamma/>
                <a:shade val="46275"/>
                <a:invGamma/>
              </a:srgbClr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fld id="{46CCF42A-A642-417F-BC63-8CDD3D2ADFBE}" type="datetime1">
              <a:rPr lang="en-US"/>
              <a:pPr/>
              <a:t>11/17/2016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F00F5AC-67E3-4A12-9D05-577F8038EC6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zoom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w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5.w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6.wm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7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7.xml"/><Relationship Id="rId13" Type="http://schemas.openxmlformats.org/officeDocument/2006/relationships/slide" Target="slide27.xml"/><Relationship Id="rId18" Type="http://schemas.openxmlformats.org/officeDocument/2006/relationships/slide" Target="slide37.xml"/><Relationship Id="rId26" Type="http://schemas.openxmlformats.org/officeDocument/2006/relationships/slide" Target="slide3.xml"/><Relationship Id="rId3" Type="http://schemas.openxmlformats.org/officeDocument/2006/relationships/slide" Target="slide7.xml"/><Relationship Id="rId21" Type="http://schemas.openxmlformats.org/officeDocument/2006/relationships/slide" Target="slide43.xml"/><Relationship Id="rId7" Type="http://schemas.openxmlformats.org/officeDocument/2006/relationships/slide" Target="slide15.xml"/><Relationship Id="rId12" Type="http://schemas.openxmlformats.org/officeDocument/2006/relationships/slide" Target="slide25.xml"/><Relationship Id="rId17" Type="http://schemas.openxmlformats.org/officeDocument/2006/relationships/slide" Target="slide35.xml"/><Relationship Id="rId25" Type="http://schemas.openxmlformats.org/officeDocument/2006/relationships/slide" Target="slide51.xml"/><Relationship Id="rId2" Type="http://schemas.openxmlformats.org/officeDocument/2006/relationships/slide" Target="slide5.xml"/><Relationship Id="rId16" Type="http://schemas.openxmlformats.org/officeDocument/2006/relationships/slide" Target="slide33.xml"/><Relationship Id="rId20" Type="http://schemas.openxmlformats.org/officeDocument/2006/relationships/slide" Target="slide41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3.xml"/><Relationship Id="rId11" Type="http://schemas.openxmlformats.org/officeDocument/2006/relationships/slide" Target="slide23.xml"/><Relationship Id="rId24" Type="http://schemas.openxmlformats.org/officeDocument/2006/relationships/slide" Target="slide49.xml"/><Relationship Id="rId5" Type="http://schemas.openxmlformats.org/officeDocument/2006/relationships/slide" Target="slide11.xml"/><Relationship Id="rId15" Type="http://schemas.openxmlformats.org/officeDocument/2006/relationships/slide" Target="slide31.xml"/><Relationship Id="rId23" Type="http://schemas.openxmlformats.org/officeDocument/2006/relationships/slide" Target="slide47.xml"/><Relationship Id="rId10" Type="http://schemas.openxmlformats.org/officeDocument/2006/relationships/slide" Target="slide21.xml"/><Relationship Id="rId19" Type="http://schemas.openxmlformats.org/officeDocument/2006/relationships/slide" Target="slide39.xml"/><Relationship Id="rId4" Type="http://schemas.openxmlformats.org/officeDocument/2006/relationships/slide" Target="slide9.xml"/><Relationship Id="rId9" Type="http://schemas.openxmlformats.org/officeDocument/2006/relationships/slide" Target="slide19.xml"/><Relationship Id="rId14" Type="http://schemas.openxmlformats.org/officeDocument/2006/relationships/slide" Target="slide29.xml"/><Relationship Id="rId22" Type="http://schemas.openxmlformats.org/officeDocument/2006/relationships/slide" Target="slide4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8.wmf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9.wmf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0.wmf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1.w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12.wmf"/><Relationship Id="rId4" Type="http://schemas.openxmlformats.org/officeDocument/2006/relationships/oleObject" Target="../embeddings/oleObject12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13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14.wmf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15.wmf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17.wmf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19.wmf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22.bin"/><Relationship Id="rId4" Type="http://schemas.openxmlformats.org/officeDocument/2006/relationships/image" Target="../media/image21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24.bin"/><Relationship Id="rId4" Type="http://schemas.openxmlformats.org/officeDocument/2006/relationships/image" Target="../media/image23.wmf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4" Type="http://schemas.openxmlformats.org/officeDocument/2006/relationships/image" Target="../media/image25.wmf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4" Type="http://schemas.openxmlformats.org/officeDocument/2006/relationships/image" Target="../media/image26.wmf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2.vml"/><Relationship Id="rId4" Type="http://schemas.openxmlformats.org/officeDocument/2006/relationships/image" Target="../media/image27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3.vml"/><Relationship Id="rId5" Type="http://schemas.openxmlformats.org/officeDocument/2006/relationships/image" Target="../media/image28.wmf"/><Relationship Id="rId4" Type="http://schemas.openxmlformats.org/officeDocument/2006/relationships/oleObject" Target="../embeddings/oleObject28.bin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4.vml"/><Relationship Id="rId4" Type="http://schemas.openxmlformats.org/officeDocument/2006/relationships/image" Target="../media/image29.wmf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ext Box 2"/>
          <p:cNvSpPr txBox="1">
            <a:spLocks noChangeArrowheads="1"/>
          </p:cNvSpPr>
          <p:nvPr/>
        </p:nvSpPr>
        <p:spPr bwMode="auto">
          <a:xfrm>
            <a:off x="895350" y="3810000"/>
            <a:ext cx="7239000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>
                <a:solidFill>
                  <a:schemeClr val="bg1"/>
                </a:solidFill>
              </a:rPr>
              <a:t>Jeopardy </a:t>
            </a:r>
            <a:r>
              <a:rPr lang="en-US" sz="4400" b="1" dirty="0" smtClean="0">
                <a:solidFill>
                  <a:schemeClr val="bg1"/>
                </a:solidFill>
              </a:rPr>
              <a:t>Game</a:t>
            </a:r>
          </a:p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</a:rPr>
              <a:t>ICM Review</a:t>
            </a:r>
          </a:p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</a:rPr>
              <a:t>Mrs. </a:t>
            </a:r>
            <a:r>
              <a:rPr lang="en-US" sz="4400" b="1" dirty="0" err="1" smtClean="0">
                <a:solidFill>
                  <a:schemeClr val="bg1"/>
                </a:solidFill>
              </a:rPr>
              <a:t>Cholkar</a:t>
            </a:r>
            <a:endParaRPr lang="en-US" sz="4400" b="1" dirty="0">
              <a:solidFill>
                <a:schemeClr val="bg1"/>
              </a:solidFill>
            </a:endParaRPr>
          </a:p>
        </p:txBody>
      </p:sp>
      <p:sp>
        <p:nvSpPr>
          <p:cNvPr id="106499" name="WordArt 3"/>
          <p:cNvSpPr>
            <a:spLocks noChangeArrowheads="1" noChangeShapeType="1" noTextEdit="1"/>
          </p:cNvSpPr>
          <p:nvPr/>
        </p:nvSpPr>
        <p:spPr bwMode="auto">
          <a:xfrm>
            <a:off x="990600" y="304800"/>
            <a:ext cx="7162800" cy="39624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chemeClr val="hlink"/>
                    </a:gs>
                    <a:gs pos="50000">
                      <a:srgbClr val="FF9900"/>
                    </a:gs>
                    <a:gs pos="100000">
                      <a:schemeClr val="hlink"/>
                    </a:gs>
                  </a:gsLst>
                  <a:lin ang="5400000" scaled="1"/>
                </a:gradFill>
                <a:latin typeface="Impact"/>
              </a:rPr>
              <a:t>Jeopardy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gradFill rotWithShape="0">
                <a:gsLst>
                  <a:gs pos="0">
                    <a:schemeClr val="hlink"/>
                  </a:gs>
                  <a:gs pos="50000">
                    <a:srgbClr val="FF9900"/>
                  </a:gs>
                  <a:gs pos="100000">
                    <a:schemeClr val="hlink"/>
                  </a:gs>
                </a:gsLst>
                <a:lin ang="5400000" scaled="1"/>
              </a:gradFill>
              <a:latin typeface="Impact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447800" y="3169337"/>
            <a:ext cx="6248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59398" name="Text Box 6"/>
          <p:cNvSpPr txBox="1">
            <a:spLocks noChangeArrowheads="1"/>
          </p:cNvSpPr>
          <p:nvPr/>
        </p:nvSpPr>
        <p:spPr bwMode="auto">
          <a:xfrm>
            <a:off x="0" y="228601"/>
            <a:ext cx="1828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chemeClr val="bg1"/>
                </a:solidFill>
                <a:latin typeface="Arial" charset="0"/>
              </a:rPr>
              <a:t>$400</a:t>
            </a:r>
          </a:p>
        </p:txBody>
      </p:sp>
      <p:sp>
        <p:nvSpPr>
          <p:cNvPr id="59399" name="Text Box 7"/>
          <p:cNvSpPr txBox="1">
            <a:spLocks noChangeArrowheads="1"/>
          </p:cNvSpPr>
          <p:nvPr/>
        </p:nvSpPr>
        <p:spPr bwMode="auto">
          <a:xfrm>
            <a:off x="304800" y="2667002"/>
            <a:ext cx="8382000" cy="216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</a:rPr>
              <a:t>D: (- ∞,-4)U(-4,4)U(4, ∞)</a:t>
            </a:r>
          </a:p>
          <a:p>
            <a:pPr>
              <a:spcBef>
                <a:spcPct val="50000"/>
              </a:spcBef>
            </a:pPr>
            <a:r>
              <a:rPr lang="en-U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</a:rPr>
              <a:t>R</a:t>
            </a:r>
            <a:r>
              <a:rPr lang="en-U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  <a:sym typeface="Wingdings" pitchFamily="2" charset="2"/>
              </a:rPr>
              <a:t>: (-</a:t>
            </a:r>
            <a:r>
              <a:rPr lang="en-U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</a:rPr>
              <a:t> </a:t>
            </a:r>
            <a:r>
              <a:rPr lang="en-US" sz="54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</a:rPr>
              <a:t>∞, </a:t>
            </a:r>
            <a:r>
              <a:rPr lang="en-U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</a:rPr>
              <a:t>∞)</a:t>
            </a:r>
            <a:endParaRPr lang="en-US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59400" name="AutoShape 8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ext Box 2"/>
          <p:cNvSpPr txBox="1">
            <a:spLocks noChangeArrowheads="1"/>
          </p:cNvSpPr>
          <p:nvPr/>
        </p:nvSpPr>
        <p:spPr bwMode="auto">
          <a:xfrm>
            <a:off x="1447800" y="3167748"/>
            <a:ext cx="6248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60420" name="Text Box 4"/>
          <p:cNvSpPr txBox="1">
            <a:spLocks noChangeArrowheads="1"/>
          </p:cNvSpPr>
          <p:nvPr/>
        </p:nvSpPr>
        <p:spPr bwMode="auto">
          <a:xfrm>
            <a:off x="0" y="228601"/>
            <a:ext cx="1828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chemeClr val="bg1"/>
                </a:solidFill>
                <a:latin typeface="Arial" charset="0"/>
              </a:rPr>
              <a:t>$500</a:t>
            </a:r>
          </a:p>
        </p:txBody>
      </p:sp>
      <p:sp>
        <p:nvSpPr>
          <p:cNvPr id="60421" name="Text Box 5"/>
          <p:cNvSpPr txBox="1">
            <a:spLocks noChangeArrowheads="1"/>
          </p:cNvSpPr>
          <p:nvPr/>
        </p:nvSpPr>
        <p:spPr bwMode="auto">
          <a:xfrm>
            <a:off x="304800" y="1600200"/>
            <a:ext cx="8382000" cy="3647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</a:rPr>
              <a:t>Identify the domain and range:</a:t>
            </a:r>
          </a:p>
          <a:p>
            <a:pPr algn="l">
              <a:spcBef>
                <a:spcPct val="50000"/>
              </a:spcBef>
            </a:pPr>
            <a:r>
              <a:rPr lang="en-US" sz="6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</a:rPr>
              <a:t>         f(x)=</a:t>
            </a:r>
          </a:p>
        </p:txBody>
      </p:sp>
      <p:graphicFrame>
        <p:nvGraphicFramePr>
          <p:cNvPr id="110592" name="Object 1024"/>
          <p:cNvGraphicFramePr>
            <a:graphicFrameLocks noChangeAspect="1"/>
          </p:cNvGraphicFramePr>
          <p:nvPr/>
        </p:nvGraphicFramePr>
        <p:xfrm>
          <a:off x="4267200" y="3581401"/>
          <a:ext cx="2133600" cy="25913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596" name="Equation" r:id="rId3" imgW="355320" imgH="431640" progId="Equation.DSMT4">
                  <p:embed/>
                </p:oleObj>
              </mc:Choice>
              <mc:Fallback>
                <p:oleObj name="Equation" r:id="rId3" imgW="355320" imgH="431640" progId="Equation.DSMT4">
                  <p:embed/>
                  <p:pic>
                    <p:nvPicPr>
                      <p:cNvPr id="0" name="Picture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3581401"/>
                        <a:ext cx="2133600" cy="259131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447800" y="3167748"/>
            <a:ext cx="6248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61446" name="Text Box 6"/>
          <p:cNvSpPr txBox="1">
            <a:spLocks noChangeArrowheads="1"/>
          </p:cNvSpPr>
          <p:nvPr/>
        </p:nvSpPr>
        <p:spPr bwMode="auto">
          <a:xfrm>
            <a:off x="0" y="228601"/>
            <a:ext cx="1828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chemeClr val="bg1"/>
                </a:solidFill>
                <a:latin typeface="Arial" charset="0"/>
              </a:rPr>
              <a:t>$500</a:t>
            </a:r>
          </a:p>
        </p:txBody>
      </p:sp>
      <p:sp>
        <p:nvSpPr>
          <p:cNvPr id="61447" name="Text Box 7"/>
          <p:cNvSpPr txBox="1">
            <a:spLocks noChangeArrowheads="1"/>
          </p:cNvSpPr>
          <p:nvPr/>
        </p:nvSpPr>
        <p:spPr bwMode="auto">
          <a:xfrm>
            <a:off x="304800" y="2057400"/>
            <a:ext cx="8382000" cy="2631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</a:rPr>
              <a:t>D: [0,2)U(2, ∞)</a:t>
            </a:r>
          </a:p>
          <a:p>
            <a:pPr>
              <a:spcBef>
                <a:spcPct val="50000"/>
              </a:spcBef>
            </a:pPr>
            <a:r>
              <a:rPr lang="en-US" sz="6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</a:rPr>
              <a:t>R</a:t>
            </a:r>
            <a:r>
              <a:rPr lang="en-US" sz="6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  <a:sym typeface="Wingdings" pitchFamily="2" charset="2"/>
              </a:rPr>
              <a:t>: (-</a:t>
            </a:r>
            <a:r>
              <a:rPr lang="en-US" sz="6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</a:rPr>
              <a:t>∞, ∞)</a:t>
            </a:r>
            <a:endParaRPr lang="en-US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61448" name="AutoShape 8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ext Box 2"/>
          <p:cNvSpPr txBox="1">
            <a:spLocks noChangeArrowheads="1"/>
          </p:cNvSpPr>
          <p:nvPr/>
        </p:nvSpPr>
        <p:spPr bwMode="auto">
          <a:xfrm>
            <a:off x="1447800" y="3167748"/>
            <a:ext cx="6248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62467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469" name="Text Box 5"/>
          <p:cNvSpPr txBox="1">
            <a:spLocks noChangeArrowheads="1"/>
          </p:cNvSpPr>
          <p:nvPr/>
        </p:nvSpPr>
        <p:spPr bwMode="auto">
          <a:xfrm>
            <a:off x="0" y="228601"/>
            <a:ext cx="1828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chemeClr val="bg1"/>
                </a:solidFill>
                <a:latin typeface="Arial" charset="0"/>
              </a:rPr>
              <a:t>$100</a:t>
            </a:r>
          </a:p>
        </p:txBody>
      </p:sp>
      <p:graphicFrame>
        <p:nvGraphicFramePr>
          <p:cNvPr id="111616" name="Object 1024"/>
          <p:cNvGraphicFramePr>
            <a:graphicFrameLocks noChangeAspect="1"/>
          </p:cNvGraphicFramePr>
          <p:nvPr/>
        </p:nvGraphicFramePr>
        <p:xfrm>
          <a:off x="2590800" y="2286001"/>
          <a:ext cx="4445000" cy="1995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620" name="Equation" r:id="rId3" imgW="622080" imgH="279360" progId="Equation.DSMT4">
                  <p:embed/>
                </p:oleObj>
              </mc:Choice>
              <mc:Fallback>
                <p:oleObj name="Equation" r:id="rId3" imgW="622080" imgH="279360" progId="Equation.DSMT4">
                  <p:embed/>
                  <p:pic>
                    <p:nvPicPr>
                      <p:cNvPr id="0" name="Picture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2286001"/>
                        <a:ext cx="4445000" cy="1995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ext Box 2"/>
          <p:cNvSpPr txBox="1">
            <a:spLocks noChangeArrowheads="1"/>
          </p:cNvSpPr>
          <p:nvPr/>
        </p:nvSpPr>
        <p:spPr bwMode="auto">
          <a:xfrm>
            <a:off x="1447800" y="3166161"/>
            <a:ext cx="6248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63494" name="Text Box 6"/>
          <p:cNvSpPr txBox="1">
            <a:spLocks noChangeArrowheads="1"/>
          </p:cNvSpPr>
          <p:nvPr/>
        </p:nvSpPr>
        <p:spPr bwMode="auto">
          <a:xfrm>
            <a:off x="0" y="228601"/>
            <a:ext cx="1828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chemeClr val="bg1"/>
                </a:solidFill>
                <a:latin typeface="Arial" charset="0"/>
              </a:rPr>
              <a:t>$100</a:t>
            </a:r>
          </a:p>
        </p:txBody>
      </p:sp>
      <p:sp>
        <p:nvSpPr>
          <p:cNvPr id="63495" name="Text Box 7"/>
          <p:cNvSpPr txBox="1">
            <a:spLocks noChangeArrowheads="1"/>
          </p:cNvSpPr>
          <p:nvPr/>
        </p:nvSpPr>
        <p:spPr bwMode="auto">
          <a:xfrm>
            <a:off x="304800" y="2590800"/>
            <a:ext cx="8382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600" b="1" dirty="0" smtClean="0">
                <a:solidFill>
                  <a:schemeClr val="bg1"/>
                </a:solidFill>
                <a:latin typeface="Arial" charset="0"/>
              </a:rPr>
              <a:t>10</a:t>
            </a:r>
            <a:endParaRPr lang="en-US" sz="40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63496" name="AutoShape 8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2"/>
          <p:cNvSpPr txBox="1">
            <a:spLocks noChangeArrowheads="1"/>
          </p:cNvSpPr>
          <p:nvPr/>
        </p:nvSpPr>
        <p:spPr bwMode="auto">
          <a:xfrm>
            <a:off x="1447800" y="3166161"/>
            <a:ext cx="6248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64516" name="Text Box 4"/>
          <p:cNvSpPr txBox="1">
            <a:spLocks noChangeArrowheads="1"/>
          </p:cNvSpPr>
          <p:nvPr/>
        </p:nvSpPr>
        <p:spPr bwMode="auto">
          <a:xfrm>
            <a:off x="0" y="228601"/>
            <a:ext cx="1828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chemeClr val="bg1"/>
                </a:solidFill>
                <a:latin typeface="Arial" charset="0"/>
              </a:rPr>
              <a:t>$200</a:t>
            </a:r>
          </a:p>
        </p:txBody>
      </p:sp>
      <p:graphicFrame>
        <p:nvGraphicFramePr>
          <p:cNvPr id="112640" name="Object 1024"/>
          <p:cNvGraphicFramePr>
            <a:graphicFrameLocks noChangeAspect="1"/>
          </p:cNvGraphicFramePr>
          <p:nvPr/>
        </p:nvGraphicFramePr>
        <p:xfrm>
          <a:off x="3568700" y="1890714"/>
          <a:ext cx="2628900" cy="2224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44" name="Equation" r:id="rId3" imgW="330120" imgH="279360" progId="Equation.DSMT4">
                  <p:embed/>
                </p:oleObj>
              </mc:Choice>
              <mc:Fallback>
                <p:oleObj name="Equation" r:id="rId3" imgW="330120" imgH="279360" progId="Equation.DSMT4">
                  <p:embed/>
                  <p:pic>
                    <p:nvPicPr>
                      <p:cNvPr id="0" name="Picture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8700" y="1890714"/>
                        <a:ext cx="2628900" cy="22240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ext Box 2"/>
          <p:cNvSpPr txBox="1">
            <a:spLocks noChangeArrowheads="1"/>
          </p:cNvSpPr>
          <p:nvPr/>
        </p:nvSpPr>
        <p:spPr bwMode="auto">
          <a:xfrm>
            <a:off x="1447800" y="3169337"/>
            <a:ext cx="6248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65542" name="Text Box 6"/>
          <p:cNvSpPr txBox="1">
            <a:spLocks noChangeArrowheads="1"/>
          </p:cNvSpPr>
          <p:nvPr/>
        </p:nvSpPr>
        <p:spPr bwMode="auto">
          <a:xfrm>
            <a:off x="0" y="228601"/>
            <a:ext cx="1828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chemeClr val="bg1"/>
                </a:solidFill>
                <a:latin typeface="Arial" charset="0"/>
              </a:rPr>
              <a:t>$200</a:t>
            </a:r>
          </a:p>
        </p:txBody>
      </p:sp>
      <p:sp>
        <p:nvSpPr>
          <p:cNvPr id="65543" name="Text Box 7"/>
          <p:cNvSpPr txBox="1">
            <a:spLocks noChangeArrowheads="1"/>
          </p:cNvSpPr>
          <p:nvPr/>
        </p:nvSpPr>
        <p:spPr bwMode="auto">
          <a:xfrm>
            <a:off x="304800" y="2667000"/>
            <a:ext cx="8382000" cy="186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500" b="1" dirty="0" smtClean="0">
                <a:solidFill>
                  <a:schemeClr val="bg1"/>
                </a:solidFill>
                <a:latin typeface="Arial" charset="0"/>
              </a:rPr>
              <a:t>8</a:t>
            </a:r>
            <a:endParaRPr lang="en-US" sz="40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65544" name="AutoShape 8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ext Box 2"/>
          <p:cNvSpPr txBox="1">
            <a:spLocks noChangeArrowheads="1"/>
          </p:cNvSpPr>
          <p:nvPr/>
        </p:nvSpPr>
        <p:spPr bwMode="auto">
          <a:xfrm>
            <a:off x="1447800" y="3169337"/>
            <a:ext cx="6248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66563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565" name="Text Box 5"/>
          <p:cNvSpPr txBox="1">
            <a:spLocks noChangeArrowheads="1"/>
          </p:cNvSpPr>
          <p:nvPr/>
        </p:nvSpPr>
        <p:spPr bwMode="auto">
          <a:xfrm>
            <a:off x="0" y="228601"/>
            <a:ext cx="1828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chemeClr val="bg1"/>
                </a:solidFill>
                <a:latin typeface="Arial" charset="0"/>
              </a:rPr>
              <a:t>$300</a:t>
            </a:r>
          </a:p>
        </p:txBody>
      </p:sp>
      <p:graphicFrame>
        <p:nvGraphicFramePr>
          <p:cNvPr id="113664" name="Object 1024"/>
          <p:cNvGraphicFramePr>
            <a:graphicFrameLocks noChangeAspect="1"/>
          </p:cNvGraphicFramePr>
          <p:nvPr/>
        </p:nvGraphicFramePr>
        <p:xfrm>
          <a:off x="2514600" y="2290763"/>
          <a:ext cx="3983038" cy="2347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668" name="Equation" r:id="rId3" imgW="711000" imgH="419040" progId="Equation.DSMT4">
                  <p:embed/>
                </p:oleObj>
              </mc:Choice>
              <mc:Fallback>
                <p:oleObj name="Equation" r:id="rId3" imgW="711000" imgH="419040" progId="Equation.DSMT4">
                  <p:embed/>
                  <p:pic>
                    <p:nvPicPr>
                      <p:cNvPr id="0" name="Picture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2290763"/>
                        <a:ext cx="3983038" cy="23479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447800" y="3167748"/>
            <a:ext cx="6248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67591" name="Text Box 7"/>
          <p:cNvSpPr txBox="1">
            <a:spLocks noChangeArrowheads="1"/>
          </p:cNvSpPr>
          <p:nvPr/>
        </p:nvSpPr>
        <p:spPr bwMode="auto">
          <a:xfrm>
            <a:off x="0" y="228601"/>
            <a:ext cx="1828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chemeClr val="bg1"/>
                </a:solidFill>
                <a:latin typeface="Arial" charset="0"/>
              </a:rPr>
              <a:t>$300</a:t>
            </a:r>
          </a:p>
        </p:txBody>
      </p:sp>
      <p:sp>
        <p:nvSpPr>
          <p:cNvPr id="67592" name="Text Box 8"/>
          <p:cNvSpPr txBox="1">
            <a:spLocks noChangeArrowheads="1"/>
          </p:cNvSpPr>
          <p:nvPr/>
        </p:nvSpPr>
        <p:spPr bwMode="auto">
          <a:xfrm>
            <a:off x="304800" y="2667000"/>
            <a:ext cx="8382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600" b="1" dirty="0" smtClean="0">
                <a:solidFill>
                  <a:schemeClr val="bg1"/>
                </a:solidFill>
                <a:latin typeface="Arial" charset="0"/>
              </a:rPr>
              <a:t>12</a:t>
            </a:r>
            <a:endParaRPr lang="en-US" sz="40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67593" name="AutoShape 9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ext Box 2"/>
          <p:cNvSpPr txBox="1">
            <a:spLocks noChangeArrowheads="1"/>
          </p:cNvSpPr>
          <p:nvPr/>
        </p:nvSpPr>
        <p:spPr bwMode="auto">
          <a:xfrm>
            <a:off x="1447800" y="3167748"/>
            <a:ext cx="6248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68612" name="Text Box 4"/>
          <p:cNvSpPr txBox="1">
            <a:spLocks noChangeArrowheads="1"/>
          </p:cNvSpPr>
          <p:nvPr/>
        </p:nvSpPr>
        <p:spPr bwMode="auto">
          <a:xfrm>
            <a:off x="0" y="228601"/>
            <a:ext cx="1828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chemeClr val="bg1"/>
                </a:solidFill>
                <a:latin typeface="Arial" charset="0"/>
              </a:rPr>
              <a:t>$400</a:t>
            </a:r>
          </a:p>
        </p:txBody>
      </p:sp>
      <p:sp>
        <p:nvSpPr>
          <p:cNvPr id="68614" name="WordArt 6"/>
          <p:cNvSpPr>
            <a:spLocks noChangeArrowheads="1" noChangeShapeType="1" noTextEdit="1"/>
          </p:cNvSpPr>
          <p:nvPr/>
        </p:nvSpPr>
        <p:spPr bwMode="auto">
          <a:xfrm>
            <a:off x="914400" y="1447800"/>
            <a:ext cx="7467600" cy="46482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r>
              <a:rPr lang="en-US" sz="3600" kern="10" dirty="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Daily Double</a:t>
            </a:r>
          </a:p>
        </p:txBody>
      </p:sp>
      <p:graphicFrame>
        <p:nvGraphicFramePr>
          <p:cNvPr id="114688" name="Object 1024"/>
          <p:cNvGraphicFramePr>
            <a:graphicFrameLocks noChangeAspect="1"/>
          </p:cNvGraphicFramePr>
          <p:nvPr/>
        </p:nvGraphicFramePr>
        <p:xfrm>
          <a:off x="2743200" y="2133602"/>
          <a:ext cx="3125788" cy="19002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692" name="Equation" r:id="rId4" imgW="647640" imgH="393480" progId="Equation.DSMT4">
                  <p:embed/>
                </p:oleObj>
              </mc:Choice>
              <mc:Fallback>
                <p:oleObj name="Equation" r:id="rId4" imgW="647640" imgH="393480" progId="Equation.DSMT4">
                  <p:embed/>
                  <p:pic>
                    <p:nvPicPr>
                      <p:cNvPr id="0" name="Picture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2133602"/>
                        <a:ext cx="3125788" cy="190024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686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686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68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7" name="AutoShape 8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2286000"/>
            <a:ext cx="1828800" cy="1143000"/>
          </a:xfrm>
          <a:prstGeom prst="actionButtonBlank">
            <a:avLst/>
          </a:prstGeom>
          <a:gradFill rotWithShape="0">
            <a:gsLst>
              <a:gs pos="0">
                <a:srgbClr val="3366FF">
                  <a:gamma/>
                  <a:shade val="46275"/>
                  <a:invGamma/>
                </a:srgbClr>
              </a:gs>
              <a:gs pos="100000">
                <a:srgbClr val="3366F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>
                <a:solidFill>
                  <a:schemeClr val="hlink"/>
                </a:solidFill>
                <a:hlinkClick r:id="rId2" action="ppaction://hlinksldjump"/>
              </a:rPr>
              <a:t>$200</a:t>
            </a:r>
            <a:endParaRPr lang="en-US" sz="3600">
              <a:solidFill>
                <a:schemeClr val="hlink"/>
              </a:solidFill>
            </a:endParaRPr>
          </a:p>
        </p:txBody>
      </p:sp>
      <p:sp>
        <p:nvSpPr>
          <p:cNvPr id="2138" name="AutoShape 9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3429000"/>
            <a:ext cx="1828800" cy="1143000"/>
          </a:xfrm>
          <a:prstGeom prst="actionButtonBlank">
            <a:avLst/>
          </a:prstGeom>
          <a:gradFill rotWithShape="0">
            <a:gsLst>
              <a:gs pos="0">
                <a:srgbClr val="3366FF">
                  <a:gamma/>
                  <a:shade val="46275"/>
                  <a:invGamma/>
                </a:srgbClr>
              </a:gs>
              <a:gs pos="100000">
                <a:srgbClr val="3366F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>
                <a:solidFill>
                  <a:schemeClr val="hlink"/>
                </a:solidFill>
                <a:hlinkClick r:id="rId3" action="ppaction://hlinksldjump"/>
              </a:rPr>
              <a:t>$300</a:t>
            </a:r>
          </a:p>
        </p:txBody>
      </p:sp>
      <p:sp>
        <p:nvSpPr>
          <p:cNvPr id="2139" name="AutoShape 9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4572000"/>
            <a:ext cx="1828800" cy="1143000"/>
          </a:xfrm>
          <a:prstGeom prst="actionButtonBlank">
            <a:avLst/>
          </a:prstGeom>
          <a:gradFill rotWithShape="0">
            <a:gsLst>
              <a:gs pos="0">
                <a:srgbClr val="3366FF">
                  <a:gamma/>
                  <a:shade val="46275"/>
                  <a:invGamma/>
                </a:srgbClr>
              </a:gs>
              <a:gs pos="100000">
                <a:srgbClr val="3366F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>
                <a:solidFill>
                  <a:schemeClr val="hlink"/>
                </a:solidFill>
                <a:hlinkClick r:id="rId4" action="ppaction://hlinksldjump"/>
              </a:rPr>
              <a:t>$400</a:t>
            </a:r>
          </a:p>
        </p:txBody>
      </p:sp>
      <p:sp>
        <p:nvSpPr>
          <p:cNvPr id="2140" name="AutoShape 9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5715000"/>
            <a:ext cx="1828800" cy="1143000"/>
          </a:xfrm>
          <a:prstGeom prst="actionButtonBlank">
            <a:avLst/>
          </a:prstGeom>
          <a:gradFill rotWithShape="0">
            <a:gsLst>
              <a:gs pos="0">
                <a:srgbClr val="3366FF">
                  <a:gamma/>
                  <a:shade val="46275"/>
                  <a:invGamma/>
                </a:srgbClr>
              </a:gs>
              <a:gs pos="100000">
                <a:srgbClr val="3366F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>
                <a:solidFill>
                  <a:schemeClr val="hlink"/>
                </a:solidFill>
                <a:hlinkClick r:id="rId5" action="ppaction://hlinksldjump"/>
              </a:rPr>
              <a:t>$500</a:t>
            </a:r>
            <a:endParaRPr lang="en-US" sz="3600">
              <a:solidFill>
                <a:schemeClr val="hlink"/>
              </a:solidFill>
            </a:endParaRPr>
          </a:p>
        </p:txBody>
      </p:sp>
      <p:sp>
        <p:nvSpPr>
          <p:cNvPr id="2149" name="AutoShape 10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828800" y="1143000"/>
            <a:ext cx="1828800" cy="1143000"/>
          </a:xfrm>
          <a:prstGeom prst="actionButtonBlank">
            <a:avLst/>
          </a:prstGeom>
          <a:gradFill rotWithShape="0">
            <a:gsLst>
              <a:gs pos="0">
                <a:srgbClr val="3366FF">
                  <a:gamma/>
                  <a:shade val="46275"/>
                  <a:invGamma/>
                </a:srgbClr>
              </a:gs>
              <a:gs pos="100000">
                <a:srgbClr val="3366F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dirty="0">
                <a:solidFill>
                  <a:schemeClr val="hlink"/>
                </a:solidFill>
                <a:hlinkClick r:id="rId6" action="ppaction://hlinksldjump"/>
              </a:rPr>
              <a:t>$100</a:t>
            </a:r>
            <a:endParaRPr lang="en-US" sz="3600" dirty="0">
              <a:solidFill>
                <a:schemeClr val="hlink"/>
              </a:solidFill>
            </a:endParaRPr>
          </a:p>
        </p:txBody>
      </p:sp>
      <p:sp>
        <p:nvSpPr>
          <p:cNvPr id="2150" name="AutoShape 10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828800" y="2286000"/>
            <a:ext cx="1828800" cy="1143000"/>
          </a:xfrm>
          <a:prstGeom prst="actionButtonBlank">
            <a:avLst/>
          </a:prstGeom>
          <a:gradFill rotWithShape="0">
            <a:gsLst>
              <a:gs pos="0">
                <a:srgbClr val="3366FF">
                  <a:gamma/>
                  <a:shade val="46275"/>
                  <a:invGamma/>
                </a:srgbClr>
              </a:gs>
              <a:gs pos="100000">
                <a:srgbClr val="3366F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>
                <a:solidFill>
                  <a:schemeClr val="hlink"/>
                </a:solidFill>
                <a:hlinkClick r:id="rId7" action="ppaction://hlinksldjump"/>
              </a:rPr>
              <a:t>$200</a:t>
            </a:r>
          </a:p>
        </p:txBody>
      </p:sp>
      <p:sp>
        <p:nvSpPr>
          <p:cNvPr id="2151" name="AutoShape 10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828800" y="3429000"/>
            <a:ext cx="1828800" cy="1143000"/>
          </a:xfrm>
          <a:prstGeom prst="actionButtonBlank">
            <a:avLst/>
          </a:prstGeom>
          <a:gradFill rotWithShape="0">
            <a:gsLst>
              <a:gs pos="0">
                <a:srgbClr val="3366FF">
                  <a:gamma/>
                  <a:shade val="46275"/>
                  <a:invGamma/>
                </a:srgbClr>
              </a:gs>
              <a:gs pos="100000">
                <a:srgbClr val="3366F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dirty="0">
                <a:solidFill>
                  <a:schemeClr val="hlink"/>
                </a:solidFill>
                <a:hlinkClick r:id="rId8" action="ppaction://hlinksldjump"/>
              </a:rPr>
              <a:t>$300</a:t>
            </a:r>
            <a:endParaRPr lang="en-US" sz="3600" dirty="0">
              <a:solidFill>
                <a:schemeClr val="hlink"/>
              </a:solidFill>
            </a:endParaRPr>
          </a:p>
        </p:txBody>
      </p:sp>
      <p:sp>
        <p:nvSpPr>
          <p:cNvPr id="2152" name="AutoShape 10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828800" y="4572000"/>
            <a:ext cx="1828800" cy="1143000"/>
          </a:xfrm>
          <a:prstGeom prst="actionButtonBlank">
            <a:avLst/>
          </a:prstGeom>
          <a:gradFill rotWithShape="0">
            <a:gsLst>
              <a:gs pos="0">
                <a:srgbClr val="3366FF">
                  <a:gamma/>
                  <a:shade val="46275"/>
                  <a:invGamma/>
                </a:srgbClr>
              </a:gs>
              <a:gs pos="100000">
                <a:srgbClr val="3366F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>
                <a:solidFill>
                  <a:schemeClr val="hlink"/>
                </a:solidFill>
                <a:hlinkClick r:id="rId9" action="ppaction://hlinksldjump"/>
              </a:rPr>
              <a:t>$400</a:t>
            </a:r>
            <a:endParaRPr lang="en-US" sz="3600">
              <a:solidFill>
                <a:schemeClr val="hlink"/>
              </a:solidFill>
            </a:endParaRPr>
          </a:p>
        </p:txBody>
      </p:sp>
      <p:sp>
        <p:nvSpPr>
          <p:cNvPr id="2153" name="AutoShape 10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828800" y="5715000"/>
            <a:ext cx="1828800" cy="1143000"/>
          </a:xfrm>
          <a:prstGeom prst="actionButtonBlank">
            <a:avLst/>
          </a:prstGeom>
          <a:gradFill rotWithShape="0">
            <a:gsLst>
              <a:gs pos="0">
                <a:srgbClr val="3366FF">
                  <a:gamma/>
                  <a:shade val="46275"/>
                  <a:invGamma/>
                </a:srgbClr>
              </a:gs>
              <a:gs pos="100000">
                <a:srgbClr val="3366F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>
                <a:solidFill>
                  <a:schemeClr val="hlink"/>
                </a:solidFill>
                <a:hlinkClick r:id="rId10" action="ppaction://hlinksldjump"/>
              </a:rPr>
              <a:t>$500</a:t>
            </a:r>
            <a:endParaRPr lang="en-US" sz="3600">
              <a:solidFill>
                <a:schemeClr val="hlink"/>
              </a:solidFill>
            </a:endParaRPr>
          </a:p>
        </p:txBody>
      </p:sp>
      <p:sp>
        <p:nvSpPr>
          <p:cNvPr id="2154" name="AutoShape 10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657600" y="1143000"/>
            <a:ext cx="1828800" cy="1143000"/>
          </a:xfrm>
          <a:prstGeom prst="actionButtonBlank">
            <a:avLst/>
          </a:prstGeom>
          <a:gradFill rotWithShape="0">
            <a:gsLst>
              <a:gs pos="0">
                <a:srgbClr val="3366FF">
                  <a:gamma/>
                  <a:shade val="46275"/>
                  <a:invGamma/>
                </a:srgbClr>
              </a:gs>
              <a:gs pos="100000">
                <a:srgbClr val="3366F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>
                <a:solidFill>
                  <a:schemeClr val="hlink"/>
                </a:solidFill>
                <a:hlinkClick r:id="rId11" action="ppaction://hlinksldjump"/>
              </a:rPr>
              <a:t>$100</a:t>
            </a:r>
            <a:endParaRPr lang="en-US" sz="3600">
              <a:solidFill>
                <a:schemeClr val="hlink"/>
              </a:solidFill>
            </a:endParaRPr>
          </a:p>
        </p:txBody>
      </p:sp>
      <p:sp>
        <p:nvSpPr>
          <p:cNvPr id="2155" name="AutoShape 10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657600" y="2286000"/>
            <a:ext cx="1828800" cy="1143000"/>
          </a:xfrm>
          <a:prstGeom prst="actionButtonBlank">
            <a:avLst/>
          </a:prstGeom>
          <a:gradFill rotWithShape="0">
            <a:gsLst>
              <a:gs pos="0">
                <a:srgbClr val="3366FF">
                  <a:gamma/>
                  <a:shade val="46275"/>
                  <a:invGamma/>
                </a:srgbClr>
              </a:gs>
              <a:gs pos="100000">
                <a:srgbClr val="3366F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>
                <a:solidFill>
                  <a:schemeClr val="hlink"/>
                </a:solidFill>
                <a:hlinkClick r:id="rId12" action="ppaction://hlinksldjump"/>
              </a:rPr>
              <a:t>$200</a:t>
            </a:r>
            <a:endParaRPr lang="en-US" sz="3600">
              <a:solidFill>
                <a:schemeClr val="hlink"/>
              </a:solidFill>
            </a:endParaRPr>
          </a:p>
        </p:txBody>
      </p:sp>
      <p:sp>
        <p:nvSpPr>
          <p:cNvPr id="2156" name="AutoShape 10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657600" y="3429000"/>
            <a:ext cx="1828800" cy="1143000"/>
          </a:xfrm>
          <a:prstGeom prst="actionButtonBlank">
            <a:avLst/>
          </a:prstGeom>
          <a:gradFill rotWithShape="0">
            <a:gsLst>
              <a:gs pos="0">
                <a:srgbClr val="3366FF">
                  <a:gamma/>
                  <a:shade val="46275"/>
                  <a:invGamma/>
                </a:srgbClr>
              </a:gs>
              <a:gs pos="100000">
                <a:srgbClr val="3366F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dirty="0">
                <a:solidFill>
                  <a:schemeClr val="hlink"/>
                </a:solidFill>
                <a:hlinkClick r:id="rId13" action="ppaction://hlinksldjump"/>
              </a:rPr>
              <a:t>$300</a:t>
            </a:r>
            <a:endParaRPr lang="en-US" sz="3600" dirty="0">
              <a:solidFill>
                <a:schemeClr val="hlink"/>
              </a:solidFill>
            </a:endParaRPr>
          </a:p>
        </p:txBody>
      </p:sp>
      <p:sp>
        <p:nvSpPr>
          <p:cNvPr id="2157" name="AutoShape 10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657600" y="4572000"/>
            <a:ext cx="1828800" cy="1143000"/>
          </a:xfrm>
          <a:prstGeom prst="actionButtonBlank">
            <a:avLst/>
          </a:prstGeom>
          <a:gradFill rotWithShape="0">
            <a:gsLst>
              <a:gs pos="0">
                <a:srgbClr val="3366FF">
                  <a:gamma/>
                  <a:shade val="46275"/>
                  <a:invGamma/>
                </a:srgbClr>
              </a:gs>
              <a:gs pos="100000">
                <a:srgbClr val="3366F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>
                <a:solidFill>
                  <a:schemeClr val="hlink"/>
                </a:solidFill>
                <a:hlinkClick r:id="rId14" action="ppaction://hlinksldjump"/>
              </a:rPr>
              <a:t>$400</a:t>
            </a:r>
            <a:endParaRPr lang="en-US" sz="3600">
              <a:solidFill>
                <a:schemeClr val="hlink"/>
              </a:solidFill>
            </a:endParaRPr>
          </a:p>
        </p:txBody>
      </p:sp>
      <p:sp>
        <p:nvSpPr>
          <p:cNvPr id="2158" name="AutoShape 1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657600" y="5715000"/>
            <a:ext cx="1828800" cy="1143000"/>
          </a:xfrm>
          <a:prstGeom prst="actionButtonBlank">
            <a:avLst/>
          </a:prstGeom>
          <a:gradFill rotWithShape="0">
            <a:gsLst>
              <a:gs pos="0">
                <a:srgbClr val="3366FF">
                  <a:gamma/>
                  <a:shade val="46275"/>
                  <a:invGamma/>
                </a:srgbClr>
              </a:gs>
              <a:gs pos="100000">
                <a:srgbClr val="3366F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>
                <a:solidFill>
                  <a:schemeClr val="hlink"/>
                </a:solidFill>
                <a:hlinkClick r:id="rId15" action="ppaction://hlinksldjump"/>
              </a:rPr>
              <a:t>$500</a:t>
            </a:r>
            <a:endParaRPr lang="en-US" sz="3600">
              <a:solidFill>
                <a:schemeClr val="hlink"/>
              </a:solidFill>
            </a:endParaRPr>
          </a:p>
        </p:txBody>
      </p:sp>
      <p:sp>
        <p:nvSpPr>
          <p:cNvPr id="2159" name="AutoShape 1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486400" y="1143000"/>
            <a:ext cx="1828800" cy="1143000"/>
          </a:xfrm>
          <a:prstGeom prst="actionButtonBlank">
            <a:avLst/>
          </a:prstGeom>
          <a:gradFill rotWithShape="0">
            <a:gsLst>
              <a:gs pos="0">
                <a:srgbClr val="3366FF">
                  <a:gamma/>
                  <a:shade val="46275"/>
                  <a:invGamma/>
                </a:srgbClr>
              </a:gs>
              <a:gs pos="100000">
                <a:srgbClr val="3366F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>
                <a:solidFill>
                  <a:schemeClr val="hlink"/>
                </a:solidFill>
                <a:hlinkClick r:id="rId16" action="ppaction://hlinksldjump"/>
              </a:rPr>
              <a:t>$100</a:t>
            </a:r>
            <a:endParaRPr lang="en-US" sz="3600">
              <a:solidFill>
                <a:schemeClr val="hlink"/>
              </a:solidFill>
            </a:endParaRPr>
          </a:p>
        </p:txBody>
      </p:sp>
      <p:sp>
        <p:nvSpPr>
          <p:cNvPr id="2160" name="AutoShape 11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486400" y="2286000"/>
            <a:ext cx="1828800" cy="1143000"/>
          </a:xfrm>
          <a:prstGeom prst="actionButtonBlank">
            <a:avLst/>
          </a:prstGeom>
          <a:gradFill rotWithShape="0">
            <a:gsLst>
              <a:gs pos="0">
                <a:srgbClr val="3366FF">
                  <a:gamma/>
                  <a:shade val="46275"/>
                  <a:invGamma/>
                </a:srgbClr>
              </a:gs>
              <a:gs pos="100000">
                <a:srgbClr val="3366F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>
                <a:solidFill>
                  <a:schemeClr val="hlink"/>
                </a:solidFill>
                <a:hlinkClick r:id="rId17" action="ppaction://hlinksldjump"/>
              </a:rPr>
              <a:t>$200</a:t>
            </a:r>
            <a:endParaRPr lang="en-US" sz="3600">
              <a:solidFill>
                <a:schemeClr val="hlink"/>
              </a:solidFill>
            </a:endParaRPr>
          </a:p>
        </p:txBody>
      </p:sp>
      <p:sp>
        <p:nvSpPr>
          <p:cNvPr id="2161" name="AutoShape 11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486400" y="3429000"/>
            <a:ext cx="1828800" cy="1143000"/>
          </a:xfrm>
          <a:prstGeom prst="actionButtonBlank">
            <a:avLst/>
          </a:prstGeom>
          <a:gradFill rotWithShape="0">
            <a:gsLst>
              <a:gs pos="0">
                <a:srgbClr val="3366FF">
                  <a:gamma/>
                  <a:shade val="46275"/>
                  <a:invGamma/>
                </a:srgbClr>
              </a:gs>
              <a:gs pos="100000">
                <a:srgbClr val="3366F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>
                <a:solidFill>
                  <a:schemeClr val="hlink"/>
                </a:solidFill>
                <a:hlinkClick r:id="rId18" action="ppaction://hlinksldjump"/>
              </a:rPr>
              <a:t>$300</a:t>
            </a:r>
            <a:endParaRPr lang="en-US" sz="3600">
              <a:solidFill>
                <a:schemeClr val="hlink"/>
              </a:solidFill>
            </a:endParaRPr>
          </a:p>
        </p:txBody>
      </p:sp>
      <p:sp>
        <p:nvSpPr>
          <p:cNvPr id="2162" name="AutoShape 11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486400" y="4572000"/>
            <a:ext cx="1828800" cy="1143000"/>
          </a:xfrm>
          <a:prstGeom prst="actionButtonBlank">
            <a:avLst/>
          </a:prstGeom>
          <a:gradFill rotWithShape="0">
            <a:gsLst>
              <a:gs pos="0">
                <a:srgbClr val="3366FF">
                  <a:gamma/>
                  <a:shade val="46275"/>
                  <a:invGamma/>
                </a:srgbClr>
              </a:gs>
              <a:gs pos="100000">
                <a:srgbClr val="3366F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>
                <a:solidFill>
                  <a:schemeClr val="hlink"/>
                </a:solidFill>
                <a:hlinkClick r:id="rId19" action="ppaction://hlinksldjump"/>
              </a:rPr>
              <a:t>$400</a:t>
            </a:r>
            <a:endParaRPr lang="en-US" sz="3600">
              <a:solidFill>
                <a:schemeClr val="hlink"/>
              </a:solidFill>
            </a:endParaRPr>
          </a:p>
        </p:txBody>
      </p:sp>
      <p:sp>
        <p:nvSpPr>
          <p:cNvPr id="2163" name="AutoShape 11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486400" y="5715000"/>
            <a:ext cx="1828800" cy="1143000"/>
          </a:xfrm>
          <a:prstGeom prst="actionButtonBlank">
            <a:avLst/>
          </a:prstGeom>
          <a:gradFill rotWithShape="0">
            <a:gsLst>
              <a:gs pos="0">
                <a:srgbClr val="3366FF">
                  <a:gamma/>
                  <a:shade val="46275"/>
                  <a:invGamma/>
                </a:srgbClr>
              </a:gs>
              <a:gs pos="100000">
                <a:srgbClr val="3366F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dirty="0">
                <a:solidFill>
                  <a:schemeClr val="hlink"/>
                </a:solidFill>
                <a:hlinkClick r:id="rId20" action="ppaction://hlinksldjump"/>
              </a:rPr>
              <a:t>$500</a:t>
            </a:r>
            <a:endParaRPr lang="en-US" sz="3600" dirty="0">
              <a:solidFill>
                <a:schemeClr val="hlink"/>
              </a:solidFill>
            </a:endParaRPr>
          </a:p>
        </p:txBody>
      </p:sp>
      <p:sp>
        <p:nvSpPr>
          <p:cNvPr id="2164" name="AutoShape 11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315200" y="1143000"/>
            <a:ext cx="1828800" cy="1143000"/>
          </a:xfrm>
          <a:prstGeom prst="actionButtonBlank">
            <a:avLst/>
          </a:prstGeom>
          <a:gradFill rotWithShape="0">
            <a:gsLst>
              <a:gs pos="0">
                <a:srgbClr val="3366FF">
                  <a:gamma/>
                  <a:shade val="46275"/>
                  <a:invGamma/>
                </a:srgbClr>
              </a:gs>
              <a:gs pos="100000">
                <a:srgbClr val="3366F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>
                <a:solidFill>
                  <a:schemeClr val="hlink"/>
                </a:solidFill>
                <a:hlinkClick r:id="rId21" action="ppaction://hlinksldjump"/>
              </a:rPr>
              <a:t>$100</a:t>
            </a:r>
            <a:endParaRPr lang="en-US" sz="3600">
              <a:solidFill>
                <a:schemeClr val="hlink"/>
              </a:solidFill>
            </a:endParaRPr>
          </a:p>
        </p:txBody>
      </p:sp>
      <p:sp>
        <p:nvSpPr>
          <p:cNvPr id="2165" name="AutoShape 11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315200" y="2286000"/>
            <a:ext cx="1828800" cy="1143000"/>
          </a:xfrm>
          <a:prstGeom prst="actionButtonBlank">
            <a:avLst/>
          </a:prstGeom>
          <a:gradFill rotWithShape="0">
            <a:gsLst>
              <a:gs pos="0">
                <a:srgbClr val="3366FF">
                  <a:gamma/>
                  <a:shade val="46275"/>
                  <a:invGamma/>
                </a:srgbClr>
              </a:gs>
              <a:gs pos="100000">
                <a:srgbClr val="3366F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>
                <a:solidFill>
                  <a:schemeClr val="hlink"/>
                </a:solidFill>
                <a:hlinkClick r:id="rId22" action="ppaction://hlinksldjump"/>
              </a:rPr>
              <a:t>$200</a:t>
            </a:r>
            <a:endParaRPr lang="en-US" sz="3600">
              <a:solidFill>
                <a:schemeClr val="hlink"/>
              </a:solidFill>
            </a:endParaRPr>
          </a:p>
        </p:txBody>
      </p:sp>
      <p:sp>
        <p:nvSpPr>
          <p:cNvPr id="2166" name="AutoShape 11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315200" y="3429000"/>
            <a:ext cx="1828800" cy="1143000"/>
          </a:xfrm>
          <a:prstGeom prst="actionButtonBlank">
            <a:avLst/>
          </a:prstGeom>
          <a:gradFill rotWithShape="0">
            <a:gsLst>
              <a:gs pos="0">
                <a:srgbClr val="3366FF">
                  <a:gamma/>
                  <a:shade val="46275"/>
                  <a:invGamma/>
                </a:srgbClr>
              </a:gs>
              <a:gs pos="100000">
                <a:srgbClr val="3366F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>
                <a:solidFill>
                  <a:schemeClr val="hlink"/>
                </a:solidFill>
                <a:hlinkClick r:id="rId23" action="ppaction://hlinksldjump"/>
              </a:rPr>
              <a:t>$300</a:t>
            </a:r>
            <a:endParaRPr lang="en-US" sz="3600">
              <a:solidFill>
                <a:schemeClr val="hlink"/>
              </a:solidFill>
            </a:endParaRPr>
          </a:p>
        </p:txBody>
      </p:sp>
      <p:sp>
        <p:nvSpPr>
          <p:cNvPr id="2167" name="AutoShape 1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315200" y="4572000"/>
            <a:ext cx="1828800" cy="1143000"/>
          </a:xfrm>
          <a:prstGeom prst="actionButtonBlank">
            <a:avLst/>
          </a:prstGeom>
          <a:gradFill rotWithShape="0">
            <a:gsLst>
              <a:gs pos="0">
                <a:srgbClr val="3366FF">
                  <a:gamma/>
                  <a:shade val="46275"/>
                  <a:invGamma/>
                </a:srgbClr>
              </a:gs>
              <a:gs pos="100000">
                <a:srgbClr val="3366F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>
                <a:solidFill>
                  <a:schemeClr val="hlink"/>
                </a:solidFill>
                <a:hlinkClick r:id="rId24" action="ppaction://hlinksldjump"/>
              </a:rPr>
              <a:t>$400</a:t>
            </a:r>
            <a:endParaRPr lang="en-US" sz="3600">
              <a:solidFill>
                <a:schemeClr val="hlink"/>
              </a:solidFill>
            </a:endParaRPr>
          </a:p>
        </p:txBody>
      </p:sp>
      <p:sp>
        <p:nvSpPr>
          <p:cNvPr id="2168" name="AutoShape 12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315200" y="5715000"/>
            <a:ext cx="1828800" cy="1143000"/>
          </a:xfrm>
          <a:prstGeom prst="actionButtonBlank">
            <a:avLst/>
          </a:prstGeom>
          <a:gradFill rotWithShape="0">
            <a:gsLst>
              <a:gs pos="0">
                <a:srgbClr val="3366FF">
                  <a:gamma/>
                  <a:shade val="46275"/>
                  <a:invGamma/>
                </a:srgbClr>
              </a:gs>
              <a:gs pos="100000">
                <a:srgbClr val="3366F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>
                <a:solidFill>
                  <a:schemeClr val="hlink"/>
                </a:solidFill>
                <a:hlinkClick r:id="rId25" action="ppaction://hlinksldjump"/>
              </a:rPr>
              <a:t>$500</a:t>
            </a:r>
            <a:endParaRPr lang="en-US" sz="3600">
              <a:solidFill>
                <a:schemeClr val="hlink"/>
              </a:solidFill>
            </a:endParaRPr>
          </a:p>
        </p:txBody>
      </p:sp>
      <p:sp>
        <p:nvSpPr>
          <p:cNvPr id="2088" name="AutoShape 4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1219200"/>
            <a:ext cx="1828800" cy="1143000"/>
          </a:xfrm>
          <a:prstGeom prst="actionButtonBlank">
            <a:avLst/>
          </a:prstGeom>
          <a:gradFill rotWithShape="0">
            <a:gsLst>
              <a:gs pos="0">
                <a:srgbClr val="3366FF">
                  <a:gamma/>
                  <a:shade val="46275"/>
                  <a:invGamma/>
                </a:srgbClr>
              </a:gs>
              <a:gs pos="100000">
                <a:srgbClr val="3366F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dirty="0">
                <a:solidFill>
                  <a:schemeClr val="hlink"/>
                </a:solidFill>
                <a:hlinkClick r:id="rId26" action="ppaction://hlinksldjump"/>
              </a:rPr>
              <a:t>$100</a:t>
            </a:r>
            <a:endParaRPr lang="en-US" sz="3600" dirty="0">
              <a:solidFill>
                <a:schemeClr val="hlink"/>
              </a:solidFill>
            </a:endParaRPr>
          </a:p>
        </p:txBody>
      </p:sp>
      <p:sp>
        <p:nvSpPr>
          <p:cNvPr id="2106" name="Rectangle 58"/>
          <p:cNvSpPr>
            <a:spLocks noChangeArrowheads="1"/>
          </p:cNvSpPr>
          <p:nvPr/>
        </p:nvSpPr>
        <p:spPr bwMode="auto">
          <a:xfrm>
            <a:off x="0" y="0"/>
            <a:ext cx="1828800" cy="1143000"/>
          </a:xfrm>
          <a:prstGeom prst="rect">
            <a:avLst/>
          </a:prstGeom>
          <a:gradFill rotWithShape="0">
            <a:gsLst>
              <a:gs pos="0">
                <a:srgbClr val="FFFF99"/>
              </a:gs>
              <a:gs pos="100000">
                <a:srgbClr val="0066F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b="1" dirty="0" smtClean="0"/>
              <a:t>Domain &amp; </a:t>
            </a:r>
          </a:p>
          <a:p>
            <a:r>
              <a:rPr lang="en-US" b="1" dirty="0" smtClean="0"/>
              <a:t>Range</a:t>
            </a:r>
            <a:endParaRPr lang="en-US" b="1" dirty="0"/>
          </a:p>
        </p:txBody>
      </p:sp>
      <p:sp>
        <p:nvSpPr>
          <p:cNvPr id="2145" name="Rectangle 97"/>
          <p:cNvSpPr>
            <a:spLocks noChangeArrowheads="1"/>
          </p:cNvSpPr>
          <p:nvPr/>
        </p:nvSpPr>
        <p:spPr bwMode="auto">
          <a:xfrm>
            <a:off x="1828800" y="0"/>
            <a:ext cx="1828800" cy="1143000"/>
          </a:xfrm>
          <a:prstGeom prst="rect">
            <a:avLst/>
          </a:prstGeom>
          <a:gradFill rotWithShape="0">
            <a:gsLst>
              <a:gs pos="0">
                <a:srgbClr val="FFFF99"/>
              </a:gs>
              <a:gs pos="100000">
                <a:srgbClr val="0066F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b="1" dirty="0" smtClean="0"/>
              <a:t>Limits at #</a:t>
            </a:r>
            <a:endParaRPr lang="en-US" b="1" dirty="0"/>
          </a:p>
        </p:txBody>
      </p:sp>
      <p:sp>
        <p:nvSpPr>
          <p:cNvPr id="2146" name="Rectangle 98"/>
          <p:cNvSpPr>
            <a:spLocks noChangeArrowheads="1"/>
          </p:cNvSpPr>
          <p:nvPr/>
        </p:nvSpPr>
        <p:spPr bwMode="auto">
          <a:xfrm>
            <a:off x="3657600" y="0"/>
            <a:ext cx="1828800" cy="1143000"/>
          </a:xfrm>
          <a:prstGeom prst="rect">
            <a:avLst/>
          </a:prstGeom>
          <a:gradFill rotWithShape="0">
            <a:gsLst>
              <a:gs pos="0">
                <a:srgbClr val="FFFF99"/>
              </a:gs>
              <a:gs pos="100000">
                <a:srgbClr val="0066F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b="1" dirty="0" smtClean="0"/>
              <a:t>Limits @</a:t>
            </a:r>
          </a:p>
          <a:p>
            <a:r>
              <a:rPr lang="en-US" b="1" dirty="0" smtClean="0"/>
              <a:t> Infinity</a:t>
            </a:r>
            <a:endParaRPr lang="en-US" b="1" dirty="0"/>
          </a:p>
        </p:txBody>
      </p:sp>
      <p:sp>
        <p:nvSpPr>
          <p:cNvPr id="2147" name="Rectangle 99"/>
          <p:cNvSpPr>
            <a:spLocks noChangeArrowheads="1"/>
          </p:cNvSpPr>
          <p:nvPr/>
        </p:nvSpPr>
        <p:spPr bwMode="auto">
          <a:xfrm>
            <a:off x="5486400" y="0"/>
            <a:ext cx="1828800" cy="1143000"/>
          </a:xfrm>
          <a:prstGeom prst="rect">
            <a:avLst/>
          </a:prstGeom>
          <a:gradFill rotWithShape="0">
            <a:gsLst>
              <a:gs pos="0">
                <a:srgbClr val="FFFF99"/>
              </a:gs>
              <a:gs pos="100000">
                <a:srgbClr val="0066F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b="1" dirty="0" smtClean="0"/>
              <a:t>Limits of </a:t>
            </a:r>
          </a:p>
          <a:p>
            <a:r>
              <a:rPr lang="en-US" b="1" dirty="0" smtClean="0"/>
              <a:t>Piecewise</a:t>
            </a:r>
            <a:endParaRPr lang="en-US" b="1" dirty="0"/>
          </a:p>
        </p:txBody>
      </p:sp>
      <p:sp>
        <p:nvSpPr>
          <p:cNvPr id="2148" name="Rectangle 100"/>
          <p:cNvSpPr>
            <a:spLocks noChangeArrowheads="1"/>
          </p:cNvSpPr>
          <p:nvPr/>
        </p:nvSpPr>
        <p:spPr bwMode="auto">
          <a:xfrm>
            <a:off x="7315200" y="0"/>
            <a:ext cx="1828800" cy="1143000"/>
          </a:xfrm>
          <a:prstGeom prst="rect">
            <a:avLst/>
          </a:prstGeom>
          <a:gradFill rotWithShape="0">
            <a:gsLst>
              <a:gs pos="0">
                <a:srgbClr val="FFFF99"/>
              </a:gs>
              <a:gs pos="100000">
                <a:srgbClr val="0066F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b="1" dirty="0" smtClean="0"/>
              <a:t>Discontinuity</a:t>
            </a:r>
            <a:endParaRPr lang="en-US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447800" y="3167748"/>
            <a:ext cx="6248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69638" name="Text Box 6"/>
          <p:cNvSpPr txBox="1">
            <a:spLocks noChangeArrowheads="1"/>
          </p:cNvSpPr>
          <p:nvPr/>
        </p:nvSpPr>
        <p:spPr bwMode="auto">
          <a:xfrm>
            <a:off x="0" y="228601"/>
            <a:ext cx="1828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chemeClr val="bg1"/>
                </a:solidFill>
                <a:latin typeface="Arial" charset="0"/>
              </a:rPr>
              <a:t>$400</a:t>
            </a:r>
          </a:p>
        </p:txBody>
      </p:sp>
      <p:sp>
        <p:nvSpPr>
          <p:cNvPr id="69639" name="Text Box 7"/>
          <p:cNvSpPr txBox="1">
            <a:spLocks noChangeArrowheads="1"/>
          </p:cNvSpPr>
          <p:nvPr/>
        </p:nvSpPr>
        <p:spPr bwMode="auto">
          <a:xfrm>
            <a:off x="304800" y="2667000"/>
            <a:ext cx="8382000" cy="186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5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</a:rPr>
              <a:t>-∞</a:t>
            </a:r>
            <a:endParaRPr lang="en-US" sz="40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69640" name="AutoShape 8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ext Box 2"/>
          <p:cNvSpPr txBox="1">
            <a:spLocks noChangeArrowheads="1"/>
          </p:cNvSpPr>
          <p:nvPr/>
        </p:nvSpPr>
        <p:spPr bwMode="auto">
          <a:xfrm>
            <a:off x="1447800" y="3169337"/>
            <a:ext cx="6248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70659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661" name="Text Box 5"/>
          <p:cNvSpPr txBox="1">
            <a:spLocks noChangeArrowheads="1"/>
          </p:cNvSpPr>
          <p:nvPr/>
        </p:nvSpPr>
        <p:spPr bwMode="auto">
          <a:xfrm>
            <a:off x="0" y="228601"/>
            <a:ext cx="1828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chemeClr val="bg1"/>
                </a:solidFill>
                <a:latin typeface="Arial" charset="0"/>
              </a:rPr>
              <a:t>$500</a:t>
            </a:r>
          </a:p>
        </p:txBody>
      </p:sp>
      <p:graphicFrame>
        <p:nvGraphicFramePr>
          <p:cNvPr id="115712" name="Object 1024"/>
          <p:cNvGraphicFramePr>
            <a:graphicFrameLocks noChangeAspect="1"/>
          </p:cNvGraphicFramePr>
          <p:nvPr/>
        </p:nvGraphicFramePr>
        <p:xfrm>
          <a:off x="3124200" y="2209802"/>
          <a:ext cx="3117850" cy="18240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716" name="Equation" r:id="rId3" imgW="672840" imgH="393480" progId="Equation.DSMT4">
                  <p:embed/>
                </p:oleObj>
              </mc:Choice>
              <mc:Fallback>
                <p:oleObj name="Equation" r:id="rId3" imgW="672840" imgH="393480" progId="Equation.DSMT4">
                  <p:embed/>
                  <p:pic>
                    <p:nvPicPr>
                      <p:cNvPr id="0" name="Picture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2209802"/>
                        <a:ext cx="3117850" cy="182404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ext Box 2"/>
          <p:cNvSpPr txBox="1">
            <a:spLocks noChangeArrowheads="1"/>
          </p:cNvSpPr>
          <p:nvPr/>
        </p:nvSpPr>
        <p:spPr bwMode="auto">
          <a:xfrm>
            <a:off x="1447800" y="3170925"/>
            <a:ext cx="6248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71686" name="Text Box 6"/>
          <p:cNvSpPr txBox="1">
            <a:spLocks noChangeArrowheads="1"/>
          </p:cNvSpPr>
          <p:nvPr/>
        </p:nvSpPr>
        <p:spPr bwMode="auto">
          <a:xfrm>
            <a:off x="0" y="228601"/>
            <a:ext cx="1828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chemeClr val="bg1"/>
                </a:solidFill>
                <a:latin typeface="Arial" charset="0"/>
              </a:rPr>
              <a:t>$500</a:t>
            </a:r>
          </a:p>
        </p:txBody>
      </p:sp>
      <p:sp>
        <p:nvSpPr>
          <p:cNvPr id="71687" name="Text Box 7"/>
          <p:cNvSpPr txBox="1">
            <a:spLocks noChangeArrowheads="1"/>
          </p:cNvSpPr>
          <p:nvPr/>
        </p:nvSpPr>
        <p:spPr bwMode="auto">
          <a:xfrm>
            <a:off x="304800" y="2667000"/>
            <a:ext cx="83820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</a:rPr>
              <a:t>-.167 or -1/6 </a:t>
            </a:r>
          </a:p>
        </p:txBody>
      </p:sp>
      <p:sp>
        <p:nvSpPr>
          <p:cNvPr id="71688" name="AutoShape 8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ext Box 2"/>
          <p:cNvSpPr txBox="1">
            <a:spLocks noChangeArrowheads="1"/>
          </p:cNvSpPr>
          <p:nvPr/>
        </p:nvSpPr>
        <p:spPr bwMode="auto">
          <a:xfrm>
            <a:off x="1447800" y="3167748"/>
            <a:ext cx="6248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72708" name="Text Box 4"/>
          <p:cNvSpPr txBox="1">
            <a:spLocks noChangeArrowheads="1"/>
          </p:cNvSpPr>
          <p:nvPr/>
        </p:nvSpPr>
        <p:spPr bwMode="auto">
          <a:xfrm>
            <a:off x="0" y="228601"/>
            <a:ext cx="1828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chemeClr val="bg1"/>
                </a:solidFill>
                <a:latin typeface="Arial" charset="0"/>
              </a:rPr>
              <a:t>$100</a:t>
            </a:r>
          </a:p>
        </p:txBody>
      </p:sp>
      <p:graphicFrame>
        <p:nvGraphicFramePr>
          <p:cNvPr id="116736" name="Object 1024"/>
          <p:cNvGraphicFramePr>
            <a:graphicFrameLocks noChangeAspect="1"/>
          </p:cNvGraphicFramePr>
          <p:nvPr/>
        </p:nvGraphicFramePr>
        <p:xfrm>
          <a:off x="2590804" y="2362201"/>
          <a:ext cx="3935413" cy="1766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740" name="Equation" r:id="rId3" imgW="622080" imgH="279360" progId="Equation.DSMT4">
                  <p:embed/>
                </p:oleObj>
              </mc:Choice>
              <mc:Fallback>
                <p:oleObj name="Equation" r:id="rId3" imgW="622080" imgH="279360" progId="Equation.DSMT4">
                  <p:embed/>
                  <p:pic>
                    <p:nvPicPr>
                      <p:cNvPr id="0" name="Picture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4" y="2362201"/>
                        <a:ext cx="3935413" cy="1766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ext Box 2"/>
          <p:cNvSpPr txBox="1">
            <a:spLocks noChangeArrowheads="1"/>
          </p:cNvSpPr>
          <p:nvPr/>
        </p:nvSpPr>
        <p:spPr bwMode="auto">
          <a:xfrm>
            <a:off x="1447800" y="3167748"/>
            <a:ext cx="6248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73734" name="Text Box 6"/>
          <p:cNvSpPr txBox="1">
            <a:spLocks noChangeArrowheads="1"/>
          </p:cNvSpPr>
          <p:nvPr/>
        </p:nvSpPr>
        <p:spPr bwMode="auto">
          <a:xfrm>
            <a:off x="0" y="228601"/>
            <a:ext cx="1828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chemeClr val="bg1"/>
                </a:solidFill>
                <a:latin typeface="Arial" charset="0"/>
              </a:rPr>
              <a:t>$100</a:t>
            </a:r>
          </a:p>
        </p:txBody>
      </p:sp>
      <p:sp>
        <p:nvSpPr>
          <p:cNvPr id="73735" name="Text Box 7"/>
          <p:cNvSpPr txBox="1">
            <a:spLocks noChangeArrowheads="1"/>
          </p:cNvSpPr>
          <p:nvPr/>
        </p:nvSpPr>
        <p:spPr bwMode="auto">
          <a:xfrm>
            <a:off x="304800" y="2667003"/>
            <a:ext cx="8382000" cy="2215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3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</a:rPr>
              <a:t>∞</a:t>
            </a:r>
            <a:endParaRPr lang="en-US" sz="4000" b="0" dirty="0">
              <a:effectLst>
                <a:outerShdw blurRad="38100" dist="38100" dir="2700000" algn="tl">
                  <a:srgbClr val="808080"/>
                </a:outerShdw>
              </a:effectLst>
              <a:latin typeface="Arial" charset="0"/>
            </a:endParaRPr>
          </a:p>
        </p:txBody>
      </p:sp>
      <p:sp>
        <p:nvSpPr>
          <p:cNvPr id="73736" name="AutoShape 8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ext Box 2"/>
          <p:cNvSpPr txBox="1">
            <a:spLocks noChangeArrowheads="1"/>
          </p:cNvSpPr>
          <p:nvPr/>
        </p:nvSpPr>
        <p:spPr bwMode="auto">
          <a:xfrm>
            <a:off x="1447800" y="3169337"/>
            <a:ext cx="6248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74755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4757" name="Text Box 5"/>
          <p:cNvSpPr txBox="1">
            <a:spLocks noChangeArrowheads="1"/>
          </p:cNvSpPr>
          <p:nvPr/>
        </p:nvSpPr>
        <p:spPr bwMode="auto">
          <a:xfrm>
            <a:off x="0" y="228601"/>
            <a:ext cx="1828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chemeClr val="bg1"/>
                </a:solidFill>
                <a:latin typeface="Arial" charset="0"/>
              </a:rPr>
              <a:t>$200</a:t>
            </a:r>
          </a:p>
        </p:txBody>
      </p:sp>
      <p:graphicFrame>
        <p:nvGraphicFramePr>
          <p:cNvPr id="117760" name="Object 1024"/>
          <p:cNvGraphicFramePr>
            <a:graphicFrameLocks noChangeAspect="1"/>
          </p:cNvGraphicFramePr>
          <p:nvPr/>
        </p:nvGraphicFramePr>
        <p:xfrm>
          <a:off x="2743200" y="2286000"/>
          <a:ext cx="3606800" cy="16081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764" name="Equation" r:id="rId3" imgW="939600" imgH="419040" progId="Equation.DSMT4">
                  <p:embed/>
                </p:oleObj>
              </mc:Choice>
              <mc:Fallback>
                <p:oleObj name="Equation" r:id="rId3" imgW="939600" imgH="419040" progId="Equation.DSMT4">
                  <p:embed/>
                  <p:pic>
                    <p:nvPicPr>
                      <p:cNvPr id="0" name="Picture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2286000"/>
                        <a:ext cx="3606800" cy="160813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447800" y="3167748"/>
            <a:ext cx="6248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75782" name="Text Box 6"/>
          <p:cNvSpPr txBox="1">
            <a:spLocks noChangeArrowheads="1"/>
          </p:cNvSpPr>
          <p:nvPr/>
        </p:nvSpPr>
        <p:spPr bwMode="auto">
          <a:xfrm>
            <a:off x="0" y="228601"/>
            <a:ext cx="1828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chemeClr val="bg1"/>
                </a:solidFill>
                <a:latin typeface="Arial" charset="0"/>
              </a:rPr>
              <a:t>$200</a:t>
            </a:r>
          </a:p>
        </p:txBody>
      </p:sp>
      <p:sp>
        <p:nvSpPr>
          <p:cNvPr id="75783" name="Text Box 7"/>
          <p:cNvSpPr txBox="1">
            <a:spLocks noChangeArrowheads="1"/>
          </p:cNvSpPr>
          <p:nvPr/>
        </p:nvSpPr>
        <p:spPr bwMode="auto">
          <a:xfrm>
            <a:off x="304800" y="2667000"/>
            <a:ext cx="8382000" cy="186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500" b="1" dirty="0" smtClean="0">
                <a:solidFill>
                  <a:schemeClr val="bg1"/>
                </a:solidFill>
                <a:latin typeface="Arial" charset="0"/>
              </a:rPr>
              <a:t>0</a:t>
            </a:r>
            <a:endParaRPr lang="en-US" sz="40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75784" name="AutoShape 8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ext Box 2"/>
          <p:cNvSpPr txBox="1">
            <a:spLocks noChangeArrowheads="1"/>
          </p:cNvSpPr>
          <p:nvPr/>
        </p:nvSpPr>
        <p:spPr bwMode="auto">
          <a:xfrm>
            <a:off x="1447800" y="3169337"/>
            <a:ext cx="6248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76804" name="Text Box 4"/>
          <p:cNvSpPr txBox="1">
            <a:spLocks noChangeArrowheads="1"/>
          </p:cNvSpPr>
          <p:nvPr/>
        </p:nvSpPr>
        <p:spPr bwMode="auto">
          <a:xfrm>
            <a:off x="0" y="228601"/>
            <a:ext cx="1828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chemeClr val="bg1"/>
                </a:solidFill>
                <a:latin typeface="Arial" charset="0"/>
              </a:rPr>
              <a:t>$300</a:t>
            </a:r>
          </a:p>
        </p:txBody>
      </p:sp>
      <p:graphicFrame>
        <p:nvGraphicFramePr>
          <p:cNvPr id="118784" name="Object 1024"/>
          <p:cNvGraphicFramePr>
            <a:graphicFrameLocks noChangeAspect="1"/>
          </p:cNvGraphicFramePr>
          <p:nvPr/>
        </p:nvGraphicFramePr>
        <p:xfrm>
          <a:off x="3378204" y="1833565"/>
          <a:ext cx="2606675" cy="1443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788" name="Equation" r:id="rId3" imgW="711000" imgH="393480" progId="Equation.DSMT4">
                  <p:embed/>
                </p:oleObj>
              </mc:Choice>
              <mc:Fallback>
                <p:oleObj name="Equation" r:id="rId3" imgW="711000" imgH="393480" progId="Equation.DSMT4">
                  <p:embed/>
                  <p:pic>
                    <p:nvPicPr>
                      <p:cNvPr id="0" name="Picture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78204" y="1833565"/>
                        <a:ext cx="2606675" cy="1443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447800" y="3167748"/>
            <a:ext cx="6248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77830" name="Text Box 6"/>
          <p:cNvSpPr txBox="1">
            <a:spLocks noChangeArrowheads="1"/>
          </p:cNvSpPr>
          <p:nvPr/>
        </p:nvSpPr>
        <p:spPr bwMode="auto">
          <a:xfrm>
            <a:off x="0" y="228601"/>
            <a:ext cx="1828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chemeClr val="bg1"/>
                </a:solidFill>
                <a:latin typeface="Arial" charset="0"/>
              </a:rPr>
              <a:t>$300</a:t>
            </a:r>
          </a:p>
        </p:txBody>
      </p:sp>
      <p:sp>
        <p:nvSpPr>
          <p:cNvPr id="77832" name="AutoShape 8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77833" name="Object 9"/>
          <p:cNvGraphicFramePr>
            <a:graphicFrameLocks noChangeAspect="1"/>
          </p:cNvGraphicFramePr>
          <p:nvPr/>
        </p:nvGraphicFramePr>
        <p:xfrm>
          <a:off x="3663950" y="1833565"/>
          <a:ext cx="831850" cy="2344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837" name="Equation" r:id="rId4" imgW="139680" imgH="393480" progId="Equation.DSMT4">
                  <p:embed/>
                </p:oleObj>
              </mc:Choice>
              <mc:Fallback>
                <p:oleObj name="Equation" r:id="rId4" imgW="139680" imgH="39348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63950" y="1833565"/>
                        <a:ext cx="831850" cy="2344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Text Box 2"/>
          <p:cNvSpPr txBox="1">
            <a:spLocks noChangeArrowheads="1"/>
          </p:cNvSpPr>
          <p:nvPr/>
        </p:nvSpPr>
        <p:spPr bwMode="auto">
          <a:xfrm>
            <a:off x="1447800" y="3167748"/>
            <a:ext cx="6248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78851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8853" name="Text Box 5"/>
          <p:cNvSpPr txBox="1">
            <a:spLocks noChangeArrowheads="1"/>
          </p:cNvSpPr>
          <p:nvPr/>
        </p:nvSpPr>
        <p:spPr bwMode="auto">
          <a:xfrm>
            <a:off x="0" y="228601"/>
            <a:ext cx="1828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chemeClr val="bg1"/>
                </a:solidFill>
                <a:latin typeface="Arial" charset="0"/>
              </a:rPr>
              <a:t>$400</a:t>
            </a:r>
          </a:p>
        </p:txBody>
      </p:sp>
      <p:graphicFrame>
        <p:nvGraphicFramePr>
          <p:cNvPr id="119808" name="Object 1024"/>
          <p:cNvGraphicFramePr>
            <a:graphicFrameLocks noChangeAspect="1"/>
          </p:cNvGraphicFramePr>
          <p:nvPr/>
        </p:nvGraphicFramePr>
        <p:xfrm>
          <a:off x="2514604" y="2286000"/>
          <a:ext cx="4175125" cy="18367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812" name="Equation" r:id="rId3" imgW="952200" imgH="419040" progId="Equation.DSMT4">
                  <p:embed/>
                </p:oleObj>
              </mc:Choice>
              <mc:Fallback>
                <p:oleObj name="Equation" r:id="rId3" imgW="952200" imgH="419040" progId="Equation.DSMT4">
                  <p:embed/>
                  <p:pic>
                    <p:nvPicPr>
                      <p:cNvPr id="0" name="Picture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4" y="2286000"/>
                        <a:ext cx="4175125" cy="183673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0" y="228601"/>
            <a:ext cx="1828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chemeClr val="bg1"/>
                </a:solidFill>
                <a:latin typeface="Arial" charset="0"/>
              </a:rPr>
              <a:t>$100</a:t>
            </a: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304800" y="1905003"/>
            <a:ext cx="8382000" cy="39241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</a:rPr>
              <a:t>Find the Domain and Range:</a:t>
            </a:r>
          </a:p>
          <a:p>
            <a:pPr>
              <a:spcBef>
                <a:spcPct val="50000"/>
              </a:spcBef>
            </a:pPr>
            <a:r>
              <a:rPr lang="en-U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</a:rPr>
              <a:t>f(x)=4x</a:t>
            </a:r>
            <a:r>
              <a:rPr lang="en-US" sz="5400" baseline="30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</a:rPr>
              <a:t>3</a:t>
            </a:r>
            <a:r>
              <a:rPr lang="en-U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</a:rPr>
              <a:t>-2x+8</a:t>
            </a:r>
          </a:p>
          <a:p>
            <a:pPr>
              <a:spcBef>
                <a:spcPct val="50000"/>
              </a:spcBef>
            </a:pPr>
            <a:endParaRPr lang="en-US" sz="4000" b="1" dirty="0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447800" y="3167748"/>
            <a:ext cx="6248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79878" name="Text Box 6"/>
          <p:cNvSpPr txBox="1">
            <a:spLocks noChangeArrowheads="1"/>
          </p:cNvSpPr>
          <p:nvPr/>
        </p:nvSpPr>
        <p:spPr bwMode="auto">
          <a:xfrm>
            <a:off x="0" y="228601"/>
            <a:ext cx="1828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chemeClr val="bg1"/>
                </a:solidFill>
                <a:latin typeface="Arial" charset="0"/>
              </a:rPr>
              <a:t>$400</a:t>
            </a:r>
          </a:p>
        </p:txBody>
      </p:sp>
      <p:sp>
        <p:nvSpPr>
          <p:cNvPr id="79879" name="Text Box 7"/>
          <p:cNvSpPr txBox="1">
            <a:spLocks noChangeArrowheads="1"/>
          </p:cNvSpPr>
          <p:nvPr/>
        </p:nvSpPr>
        <p:spPr bwMode="auto">
          <a:xfrm>
            <a:off x="304800" y="2667003"/>
            <a:ext cx="8382000" cy="2215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3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</a:rPr>
              <a:t>-∞</a:t>
            </a:r>
            <a:endParaRPr lang="en-US" sz="4000" b="0" dirty="0">
              <a:effectLst>
                <a:outerShdw blurRad="38100" dist="38100" dir="2700000" algn="tl">
                  <a:srgbClr val="808080"/>
                </a:outerShdw>
              </a:effectLst>
              <a:latin typeface="Arial" charset="0"/>
            </a:endParaRPr>
          </a:p>
        </p:txBody>
      </p:sp>
      <p:sp>
        <p:nvSpPr>
          <p:cNvPr id="79880" name="AutoShape 8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ext Box 2"/>
          <p:cNvSpPr txBox="1">
            <a:spLocks noChangeArrowheads="1"/>
          </p:cNvSpPr>
          <p:nvPr/>
        </p:nvSpPr>
        <p:spPr bwMode="auto">
          <a:xfrm>
            <a:off x="1447800" y="3167748"/>
            <a:ext cx="6248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80900" name="Text Box 4"/>
          <p:cNvSpPr txBox="1">
            <a:spLocks noChangeArrowheads="1"/>
          </p:cNvSpPr>
          <p:nvPr/>
        </p:nvSpPr>
        <p:spPr bwMode="auto">
          <a:xfrm>
            <a:off x="0" y="228601"/>
            <a:ext cx="1828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chemeClr val="bg1"/>
                </a:solidFill>
                <a:latin typeface="Arial" charset="0"/>
              </a:rPr>
              <a:t>$500</a:t>
            </a:r>
          </a:p>
        </p:txBody>
      </p:sp>
      <p:graphicFrame>
        <p:nvGraphicFramePr>
          <p:cNvPr id="120832" name="Object 1024"/>
          <p:cNvGraphicFramePr>
            <a:graphicFrameLocks noChangeAspect="1"/>
          </p:cNvGraphicFramePr>
          <p:nvPr/>
        </p:nvGraphicFramePr>
        <p:xfrm>
          <a:off x="2286004" y="2209801"/>
          <a:ext cx="4346575" cy="1931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836" name="Equation" r:id="rId3" imgW="1028520" imgH="457200" progId="Equation.DSMT4">
                  <p:embed/>
                </p:oleObj>
              </mc:Choice>
              <mc:Fallback>
                <p:oleObj name="Equation" r:id="rId3" imgW="1028520" imgH="457200" progId="Equation.DSMT4">
                  <p:embed/>
                  <p:pic>
                    <p:nvPicPr>
                      <p:cNvPr id="0" name="Picture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4" y="2209801"/>
                        <a:ext cx="4346575" cy="1931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447800" y="3169337"/>
            <a:ext cx="6248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81926" name="Text Box 6"/>
          <p:cNvSpPr txBox="1">
            <a:spLocks noChangeArrowheads="1"/>
          </p:cNvSpPr>
          <p:nvPr/>
        </p:nvSpPr>
        <p:spPr bwMode="auto">
          <a:xfrm>
            <a:off x="0" y="228601"/>
            <a:ext cx="1828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chemeClr val="bg1"/>
                </a:solidFill>
                <a:latin typeface="Arial" charset="0"/>
              </a:rPr>
              <a:t>$500</a:t>
            </a:r>
          </a:p>
        </p:txBody>
      </p:sp>
      <p:sp>
        <p:nvSpPr>
          <p:cNvPr id="81927" name="Text Box 7"/>
          <p:cNvSpPr txBox="1">
            <a:spLocks noChangeArrowheads="1"/>
          </p:cNvSpPr>
          <p:nvPr/>
        </p:nvSpPr>
        <p:spPr bwMode="auto">
          <a:xfrm>
            <a:off x="304800" y="2667000"/>
            <a:ext cx="8382000" cy="26468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</a:rPr>
              <a:t>¾</a:t>
            </a:r>
            <a:endParaRPr lang="en-US" sz="40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81928" name="AutoShape 8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ext Box 2"/>
          <p:cNvSpPr txBox="1">
            <a:spLocks noChangeArrowheads="1"/>
          </p:cNvSpPr>
          <p:nvPr/>
        </p:nvSpPr>
        <p:spPr bwMode="auto">
          <a:xfrm>
            <a:off x="1447800" y="3167748"/>
            <a:ext cx="6248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82947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949" name="Text Box 5"/>
          <p:cNvSpPr txBox="1">
            <a:spLocks noChangeArrowheads="1"/>
          </p:cNvSpPr>
          <p:nvPr/>
        </p:nvSpPr>
        <p:spPr bwMode="auto">
          <a:xfrm>
            <a:off x="0" y="228601"/>
            <a:ext cx="1828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chemeClr val="bg1"/>
                </a:solidFill>
                <a:latin typeface="Arial" charset="0"/>
              </a:rPr>
              <a:t>$100</a:t>
            </a:r>
          </a:p>
        </p:txBody>
      </p:sp>
      <p:graphicFrame>
        <p:nvGraphicFramePr>
          <p:cNvPr id="121856" name="Object 1024"/>
          <p:cNvGraphicFramePr>
            <a:graphicFrameLocks noChangeAspect="1"/>
          </p:cNvGraphicFramePr>
          <p:nvPr/>
        </p:nvGraphicFramePr>
        <p:xfrm>
          <a:off x="1295404" y="1600201"/>
          <a:ext cx="5299075" cy="1703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864" name="Equation" r:id="rId3" imgW="1422360" imgH="457200" progId="Equation.DSMT4">
                  <p:embed/>
                </p:oleObj>
              </mc:Choice>
              <mc:Fallback>
                <p:oleObj name="Equation" r:id="rId3" imgW="1422360" imgH="457200" progId="Equation.DSMT4">
                  <p:embed/>
                  <p:pic>
                    <p:nvPicPr>
                      <p:cNvPr id="0" name="Picture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4" y="1600201"/>
                        <a:ext cx="5299075" cy="1703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1857" name="Object 1025"/>
          <p:cNvGraphicFramePr>
            <a:graphicFrameLocks noChangeAspect="1"/>
          </p:cNvGraphicFramePr>
          <p:nvPr/>
        </p:nvGraphicFramePr>
        <p:xfrm>
          <a:off x="2667000" y="3429000"/>
          <a:ext cx="3200400" cy="160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865" name="Equation" r:id="rId5" imgW="558720" imgH="279360" progId="Equation.DSMT4">
                  <p:embed/>
                </p:oleObj>
              </mc:Choice>
              <mc:Fallback>
                <p:oleObj name="Equation" r:id="rId5" imgW="558720" imgH="279360" progId="Equation.DSMT4">
                  <p:embed/>
                  <p:pic>
                    <p:nvPicPr>
                      <p:cNvPr id="0" name="Picture 10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3429000"/>
                        <a:ext cx="3200400" cy="160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447800" y="3166161"/>
            <a:ext cx="6248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83974" name="Text Box 6"/>
          <p:cNvSpPr txBox="1">
            <a:spLocks noChangeArrowheads="1"/>
          </p:cNvSpPr>
          <p:nvPr/>
        </p:nvSpPr>
        <p:spPr bwMode="auto">
          <a:xfrm>
            <a:off x="0" y="228601"/>
            <a:ext cx="1828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chemeClr val="bg1"/>
                </a:solidFill>
                <a:latin typeface="Arial" charset="0"/>
              </a:rPr>
              <a:t>$100</a:t>
            </a:r>
          </a:p>
        </p:txBody>
      </p:sp>
      <p:sp>
        <p:nvSpPr>
          <p:cNvPr id="83975" name="Text Box 7"/>
          <p:cNvSpPr txBox="1">
            <a:spLocks noChangeArrowheads="1"/>
          </p:cNvSpPr>
          <p:nvPr/>
        </p:nvSpPr>
        <p:spPr bwMode="auto">
          <a:xfrm>
            <a:off x="304800" y="2667000"/>
            <a:ext cx="8382000" cy="186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500" b="1" dirty="0" smtClean="0">
                <a:solidFill>
                  <a:schemeClr val="bg1"/>
                </a:solidFill>
                <a:latin typeface="Arial" charset="0"/>
              </a:rPr>
              <a:t>DNE</a:t>
            </a:r>
            <a:endParaRPr lang="en-US" sz="40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83976" name="AutoShape 8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2"/>
          <p:cNvSpPr txBox="1">
            <a:spLocks noChangeArrowheads="1"/>
          </p:cNvSpPr>
          <p:nvPr/>
        </p:nvSpPr>
        <p:spPr bwMode="auto">
          <a:xfrm>
            <a:off x="1447800" y="3166161"/>
            <a:ext cx="6248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84997" name="Text Box 5"/>
          <p:cNvSpPr txBox="1">
            <a:spLocks noChangeArrowheads="1"/>
          </p:cNvSpPr>
          <p:nvPr/>
        </p:nvSpPr>
        <p:spPr bwMode="auto">
          <a:xfrm>
            <a:off x="0" y="228601"/>
            <a:ext cx="1828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chemeClr val="bg1"/>
                </a:solidFill>
                <a:latin typeface="Arial" charset="0"/>
              </a:rPr>
              <a:t>$200</a:t>
            </a:r>
          </a:p>
        </p:txBody>
      </p:sp>
      <p:graphicFrame>
        <p:nvGraphicFramePr>
          <p:cNvPr id="122880" name="Object 1024"/>
          <p:cNvGraphicFramePr>
            <a:graphicFrameLocks noChangeAspect="1"/>
          </p:cNvGraphicFramePr>
          <p:nvPr/>
        </p:nvGraphicFramePr>
        <p:xfrm>
          <a:off x="1752600" y="1676400"/>
          <a:ext cx="4427538" cy="1335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888" name="Equation" r:id="rId3" imgW="1600200" imgH="482400" progId="Equation.DSMT4">
                  <p:embed/>
                </p:oleObj>
              </mc:Choice>
              <mc:Fallback>
                <p:oleObj name="Equation" r:id="rId3" imgW="1600200" imgH="482400" progId="Equation.DSMT4">
                  <p:embed/>
                  <p:pic>
                    <p:nvPicPr>
                      <p:cNvPr id="0" name="Picture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1676400"/>
                        <a:ext cx="4427538" cy="1335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881" name="Object 1025"/>
          <p:cNvGraphicFramePr>
            <a:graphicFrameLocks noChangeAspect="1"/>
          </p:cNvGraphicFramePr>
          <p:nvPr/>
        </p:nvGraphicFramePr>
        <p:xfrm>
          <a:off x="2362200" y="3352802"/>
          <a:ext cx="3200400" cy="15303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889" name="Equation" r:id="rId5" imgW="583920" imgH="279360" progId="Equation.DSMT4">
                  <p:embed/>
                </p:oleObj>
              </mc:Choice>
              <mc:Fallback>
                <p:oleObj name="Equation" r:id="rId5" imgW="583920" imgH="279360" progId="Equation.DSMT4">
                  <p:embed/>
                  <p:pic>
                    <p:nvPicPr>
                      <p:cNvPr id="0" name="Picture 10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3352802"/>
                        <a:ext cx="3200400" cy="153035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447800" y="3169337"/>
            <a:ext cx="6248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86022" name="Text Box 6"/>
          <p:cNvSpPr txBox="1">
            <a:spLocks noChangeArrowheads="1"/>
          </p:cNvSpPr>
          <p:nvPr/>
        </p:nvSpPr>
        <p:spPr bwMode="auto">
          <a:xfrm>
            <a:off x="0" y="228601"/>
            <a:ext cx="1828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chemeClr val="bg1"/>
                </a:solidFill>
                <a:latin typeface="Arial" charset="0"/>
              </a:rPr>
              <a:t>$200</a:t>
            </a:r>
          </a:p>
        </p:txBody>
      </p:sp>
      <p:sp>
        <p:nvSpPr>
          <p:cNvPr id="86023" name="Text Box 7"/>
          <p:cNvSpPr txBox="1">
            <a:spLocks noChangeArrowheads="1"/>
          </p:cNvSpPr>
          <p:nvPr/>
        </p:nvSpPr>
        <p:spPr bwMode="auto">
          <a:xfrm>
            <a:off x="304800" y="2667003"/>
            <a:ext cx="8382000" cy="2215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3800" b="1" dirty="0" smtClean="0">
                <a:solidFill>
                  <a:schemeClr val="bg1"/>
                </a:solidFill>
                <a:latin typeface="Arial" charset="0"/>
              </a:rPr>
              <a:t>-11</a:t>
            </a:r>
            <a:endParaRPr lang="en-US" sz="40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86024" name="AutoShape 8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Text Box 2"/>
          <p:cNvSpPr txBox="1">
            <a:spLocks noChangeArrowheads="1"/>
          </p:cNvSpPr>
          <p:nvPr/>
        </p:nvSpPr>
        <p:spPr bwMode="auto">
          <a:xfrm>
            <a:off x="1447800" y="3167748"/>
            <a:ext cx="6248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87043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045" name="Text Box 5"/>
          <p:cNvSpPr txBox="1">
            <a:spLocks noChangeArrowheads="1"/>
          </p:cNvSpPr>
          <p:nvPr/>
        </p:nvSpPr>
        <p:spPr bwMode="auto">
          <a:xfrm>
            <a:off x="0" y="228601"/>
            <a:ext cx="1828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chemeClr val="bg1"/>
                </a:solidFill>
                <a:latin typeface="Arial" charset="0"/>
              </a:rPr>
              <a:t>$300</a:t>
            </a:r>
          </a:p>
        </p:txBody>
      </p:sp>
      <p:graphicFrame>
        <p:nvGraphicFramePr>
          <p:cNvPr id="123904" name="Object 10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1878173"/>
              </p:ext>
            </p:extLst>
          </p:nvPr>
        </p:nvGraphicFramePr>
        <p:xfrm>
          <a:off x="2970213" y="1524000"/>
          <a:ext cx="3163887" cy="2046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912" name="Equation" r:id="rId3" imgW="1295280" imgH="838080" progId="Equation.DSMT4">
                  <p:embed/>
                </p:oleObj>
              </mc:Choice>
              <mc:Fallback>
                <p:oleObj name="Equation" r:id="rId3" imgW="1295280" imgH="838080" progId="Equation.DSMT4">
                  <p:embed/>
                  <p:pic>
                    <p:nvPicPr>
                      <p:cNvPr id="0" name="Picture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0213" y="1524000"/>
                        <a:ext cx="3163887" cy="2046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905" name="Object 1025"/>
          <p:cNvGraphicFramePr>
            <a:graphicFrameLocks noChangeAspect="1"/>
          </p:cNvGraphicFramePr>
          <p:nvPr/>
        </p:nvGraphicFramePr>
        <p:xfrm>
          <a:off x="3352800" y="3886200"/>
          <a:ext cx="2763838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913" name="Equation" r:id="rId5" imgW="533160" imgH="279360" progId="Equation.DSMT4">
                  <p:embed/>
                </p:oleObj>
              </mc:Choice>
              <mc:Fallback>
                <p:oleObj name="Equation" r:id="rId5" imgW="533160" imgH="279360" progId="Equation.DSMT4">
                  <p:embed/>
                  <p:pic>
                    <p:nvPicPr>
                      <p:cNvPr id="0" name="Picture 10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3886200"/>
                        <a:ext cx="2763838" cy="1447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Text Box 2"/>
          <p:cNvSpPr txBox="1">
            <a:spLocks noChangeArrowheads="1"/>
          </p:cNvSpPr>
          <p:nvPr/>
        </p:nvSpPr>
        <p:spPr bwMode="auto">
          <a:xfrm>
            <a:off x="1447800" y="3169337"/>
            <a:ext cx="6248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88070" name="Text Box 6"/>
          <p:cNvSpPr txBox="1">
            <a:spLocks noChangeArrowheads="1"/>
          </p:cNvSpPr>
          <p:nvPr/>
        </p:nvSpPr>
        <p:spPr bwMode="auto">
          <a:xfrm>
            <a:off x="0" y="228601"/>
            <a:ext cx="1828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chemeClr val="bg1"/>
                </a:solidFill>
                <a:latin typeface="Arial" charset="0"/>
              </a:rPr>
              <a:t>$300</a:t>
            </a:r>
          </a:p>
        </p:txBody>
      </p:sp>
      <p:sp>
        <p:nvSpPr>
          <p:cNvPr id="88071" name="Text Box 7"/>
          <p:cNvSpPr txBox="1">
            <a:spLocks noChangeArrowheads="1"/>
          </p:cNvSpPr>
          <p:nvPr/>
        </p:nvSpPr>
        <p:spPr bwMode="auto">
          <a:xfrm>
            <a:off x="304800" y="2667000"/>
            <a:ext cx="8382000" cy="26468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</a:rPr>
              <a:t>-∞</a:t>
            </a:r>
            <a:endParaRPr lang="en-US" sz="4000" b="0" dirty="0">
              <a:effectLst>
                <a:outerShdw blurRad="38100" dist="38100" dir="2700000" algn="tl">
                  <a:srgbClr val="808080"/>
                </a:outerShdw>
              </a:effectLst>
              <a:latin typeface="Arial" charset="0"/>
            </a:endParaRPr>
          </a:p>
        </p:txBody>
      </p:sp>
      <p:sp>
        <p:nvSpPr>
          <p:cNvPr id="88072" name="AutoShape 8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Text Box 2"/>
          <p:cNvSpPr txBox="1">
            <a:spLocks noChangeArrowheads="1"/>
          </p:cNvSpPr>
          <p:nvPr/>
        </p:nvSpPr>
        <p:spPr bwMode="auto">
          <a:xfrm>
            <a:off x="1447800" y="3166161"/>
            <a:ext cx="6248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89092" name="Text Box 4"/>
          <p:cNvSpPr txBox="1">
            <a:spLocks noChangeArrowheads="1"/>
          </p:cNvSpPr>
          <p:nvPr/>
        </p:nvSpPr>
        <p:spPr bwMode="auto">
          <a:xfrm>
            <a:off x="0" y="228601"/>
            <a:ext cx="1828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chemeClr val="bg1"/>
                </a:solidFill>
                <a:latin typeface="Arial" charset="0"/>
              </a:rPr>
              <a:t>$400</a:t>
            </a:r>
          </a:p>
        </p:txBody>
      </p:sp>
      <p:graphicFrame>
        <p:nvGraphicFramePr>
          <p:cNvPr id="124928" name="Object 1024"/>
          <p:cNvGraphicFramePr>
            <a:graphicFrameLocks noChangeAspect="1"/>
          </p:cNvGraphicFramePr>
          <p:nvPr/>
        </p:nvGraphicFramePr>
        <p:xfrm>
          <a:off x="1654179" y="1328740"/>
          <a:ext cx="6100763" cy="2527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936" name="Equation" r:id="rId3" imgW="1777680" imgH="736560" progId="Equation.DSMT4">
                  <p:embed/>
                </p:oleObj>
              </mc:Choice>
              <mc:Fallback>
                <p:oleObj name="Equation" r:id="rId3" imgW="1777680" imgH="736560" progId="Equation.DSMT4">
                  <p:embed/>
                  <p:pic>
                    <p:nvPicPr>
                      <p:cNvPr id="0" name="Picture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54179" y="1328740"/>
                        <a:ext cx="6100763" cy="2527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4929" name="Object 1025"/>
          <p:cNvGraphicFramePr>
            <a:graphicFrameLocks noChangeAspect="1"/>
          </p:cNvGraphicFramePr>
          <p:nvPr/>
        </p:nvGraphicFramePr>
        <p:xfrm>
          <a:off x="2590800" y="4114800"/>
          <a:ext cx="2895600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937" name="Equation" r:id="rId5" imgW="558720" imgH="279360" progId="Equation.DSMT4">
                  <p:embed/>
                </p:oleObj>
              </mc:Choice>
              <mc:Fallback>
                <p:oleObj name="Equation" r:id="rId5" imgW="558720" imgH="279360" progId="Equation.DSMT4">
                  <p:embed/>
                  <p:pic>
                    <p:nvPicPr>
                      <p:cNvPr id="0" name="Picture 10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4114800"/>
                        <a:ext cx="2895600" cy="1447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1026"/>
          <p:cNvSpPr txBox="1">
            <a:spLocks noChangeArrowheads="1"/>
          </p:cNvSpPr>
          <p:nvPr/>
        </p:nvSpPr>
        <p:spPr bwMode="auto">
          <a:xfrm>
            <a:off x="1447800" y="3166161"/>
            <a:ext cx="6248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54277" name="AutoShape 1029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278" name="Text Box 1030"/>
          <p:cNvSpPr txBox="1">
            <a:spLocks noChangeArrowheads="1"/>
          </p:cNvSpPr>
          <p:nvPr/>
        </p:nvSpPr>
        <p:spPr bwMode="auto">
          <a:xfrm>
            <a:off x="4752686" y="2553645"/>
            <a:ext cx="18473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54280" name="Text Box 1032"/>
          <p:cNvSpPr txBox="1">
            <a:spLocks noChangeArrowheads="1"/>
          </p:cNvSpPr>
          <p:nvPr/>
        </p:nvSpPr>
        <p:spPr bwMode="auto">
          <a:xfrm>
            <a:off x="0" y="244476"/>
            <a:ext cx="1828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chemeClr val="bg1"/>
                </a:solidFill>
                <a:latin typeface="Arial" charset="0"/>
              </a:rPr>
              <a:t>$100</a:t>
            </a:r>
          </a:p>
        </p:txBody>
      </p:sp>
      <p:sp>
        <p:nvSpPr>
          <p:cNvPr id="54281" name="Text Box 1033"/>
          <p:cNvSpPr txBox="1">
            <a:spLocks noChangeArrowheads="1"/>
          </p:cNvSpPr>
          <p:nvPr/>
        </p:nvSpPr>
        <p:spPr bwMode="auto">
          <a:xfrm>
            <a:off x="381000" y="2057400"/>
            <a:ext cx="8382000" cy="2631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</a:rPr>
              <a:t>D: (-∞, ∞)</a:t>
            </a:r>
          </a:p>
          <a:p>
            <a:pPr>
              <a:spcBef>
                <a:spcPct val="50000"/>
              </a:spcBef>
            </a:pPr>
            <a:r>
              <a:rPr lang="en-US" sz="6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</a:rPr>
              <a:t>R: (- ∞, ∞)</a:t>
            </a:r>
            <a:endParaRPr lang="en-US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Text Box 2"/>
          <p:cNvSpPr txBox="1">
            <a:spLocks noChangeArrowheads="1"/>
          </p:cNvSpPr>
          <p:nvPr/>
        </p:nvSpPr>
        <p:spPr bwMode="auto">
          <a:xfrm>
            <a:off x="1447800" y="3169337"/>
            <a:ext cx="6248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90118" name="Text Box 6"/>
          <p:cNvSpPr txBox="1">
            <a:spLocks noChangeArrowheads="1"/>
          </p:cNvSpPr>
          <p:nvPr/>
        </p:nvSpPr>
        <p:spPr bwMode="auto">
          <a:xfrm>
            <a:off x="0" y="228601"/>
            <a:ext cx="1828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chemeClr val="bg1"/>
                </a:solidFill>
                <a:latin typeface="Arial" charset="0"/>
              </a:rPr>
              <a:t>$400</a:t>
            </a:r>
          </a:p>
        </p:txBody>
      </p:sp>
      <p:sp>
        <p:nvSpPr>
          <p:cNvPr id="90119" name="Text Box 7"/>
          <p:cNvSpPr txBox="1">
            <a:spLocks noChangeArrowheads="1"/>
          </p:cNvSpPr>
          <p:nvPr/>
        </p:nvSpPr>
        <p:spPr bwMode="auto">
          <a:xfrm>
            <a:off x="304800" y="2667000"/>
            <a:ext cx="8382000" cy="26468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600" b="1" dirty="0" smtClean="0">
                <a:solidFill>
                  <a:schemeClr val="bg1"/>
                </a:solidFill>
                <a:latin typeface="Arial" charset="0"/>
              </a:rPr>
              <a:t>4</a:t>
            </a:r>
            <a:endParaRPr lang="en-US" sz="166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90120" name="AutoShape 8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Text Box 2"/>
          <p:cNvSpPr txBox="1">
            <a:spLocks noChangeArrowheads="1"/>
          </p:cNvSpPr>
          <p:nvPr/>
        </p:nvSpPr>
        <p:spPr bwMode="auto">
          <a:xfrm>
            <a:off x="1447800" y="3167748"/>
            <a:ext cx="6248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91139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1141" name="Text Box 5"/>
          <p:cNvSpPr txBox="1">
            <a:spLocks noChangeArrowheads="1"/>
          </p:cNvSpPr>
          <p:nvPr/>
        </p:nvSpPr>
        <p:spPr bwMode="auto">
          <a:xfrm>
            <a:off x="0" y="228601"/>
            <a:ext cx="1828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chemeClr val="bg1"/>
                </a:solidFill>
                <a:latin typeface="Arial" charset="0"/>
              </a:rPr>
              <a:t>$500</a:t>
            </a:r>
          </a:p>
        </p:txBody>
      </p:sp>
      <p:graphicFrame>
        <p:nvGraphicFramePr>
          <p:cNvPr id="125952" name="Object 1024"/>
          <p:cNvGraphicFramePr>
            <a:graphicFrameLocks noChangeAspect="1"/>
          </p:cNvGraphicFramePr>
          <p:nvPr/>
        </p:nvGraphicFramePr>
        <p:xfrm>
          <a:off x="2514600" y="1905002"/>
          <a:ext cx="3856038" cy="172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960" name="Equation" r:id="rId3" imgW="1473120" imgH="660240" progId="Equation.DSMT4">
                  <p:embed/>
                </p:oleObj>
              </mc:Choice>
              <mc:Fallback>
                <p:oleObj name="Equation" r:id="rId3" imgW="1473120" imgH="660240" progId="Equation.DSMT4">
                  <p:embed/>
                  <p:pic>
                    <p:nvPicPr>
                      <p:cNvPr id="0" name="Picture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1905002"/>
                        <a:ext cx="3856038" cy="1728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5953" name="Object 1025"/>
          <p:cNvGraphicFramePr>
            <a:graphicFrameLocks noChangeAspect="1"/>
          </p:cNvGraphicFramePr>
          <p:nvPr/>
        </p:nvGraphicFramePr>
        <p:xfrm>
          <a:off x="3352800" y="3962400"/>
          <a:ext cx="2681288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961" name="Equation" r:id="rId5" imgW="545760" imgH="279360" progId="Equation.DSMT4">
                  <p:embed/>
                </p:oleObj>
              </mc:Choice>
              <mc:Fallback>
                <p:oleObj name="Equation" r:id="rId5" imgW="545760" imgH="279360" progId="Equation.DSMT4">
                  <p:embed/>
                  <p:pic>
                    <p:nvPicPr>
                      <p:cNvPr id="0" name="Picture 10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3962400"/>
                        <a:ext cx="2681288" cy="1371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Text Box 2"/>
          <p:cNvSpPr txBox="1">
            <a:spLocks noChangeArrowheads="1"/>
          </p:cNvSpPr>
          <p:nvPr/>
        </p:nvSpPr>
        <p:spPr bwMode="auto">
          <a:xfrm>
            <a:off x="1447800" y="3167748"/>
            <a:ext cx="6248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92168" name="Text Box 8"/>
          <p:cNvSpPr txBox="1">
            <a:spLocks noChangeArrowheads="1"/>
          </p:cNvSpPr>
          <p:nvPr/>
        </p:nvSpPr>
        <p:spPr bwMode="auto">
          <a:xfrm>
            <a:off x="0" y="228601"/>
            <a:ext cx="1828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chemeClr val="bg1"/>
                </a:solidFill>
                <a:latin typeface="Arial" charset="0"/>
              </a:rPr>
              <a:t>$500</a:t>
            </a:r>
          </a:p>
        </p:txBody>
      </p:sp>
      <p:sp>
        <p:nvSpPr>
          <p:cNvPr id="92169" name="Text Box 9"/>
          <p:cNvSpPr txBox="1">
            <a:spLocks noChangeArrowheads="1"/>
          </p:cNvSpPr>
          <p:nvPr/>
        </p:nvSpPr>
        <p:spPr bwMode="auto">
          <a:xfrm>
            <a:off x="304800" y="2667000"/>
            <a:ext cx="8382000" cy="186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5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</a:rPr>
              <a:t>1/6 or .167</a:t>
            </a:r>
            <a:endParaRPr lang="en-US" sz="115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92170" name="AutoShape 10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Text Box 2"/>
          <p:cNvSpPr txBox="1">
            <a:spLocks noChangeArrowheads="1"/>
          </p:cNvSpPr>
          <p:nvPr/>
        </p:nvSpPr>
        <p:spPr bwMode="auto">
          <a:xfrm>
            <a:off x="1447800" y="3074622"/>
            <a:ext cx="6248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4800" b="1">
              <a:solidFill>
                <a:schemeClr val="bg1"/>
              </a:solidFill>
            </a:endParaRPr>
          </a:p>
        </p:txBody>
      </p:sp>
      <p:sp>
        <p:nvSpPr>
          <p:cNvPr id="93188" name="Text Box 4"/>
          <p:cNvSpPr txBox="1">
            <a:spLocks noChangeArrowheads="1"/>
          </p:cNvSpPr>
          <p:nvPr/>
        </p:nvSpPr>
        <p:spPr bwMode="auto">
          <a:xfrm>
            <a:off x="0" y="228601"/>
            <a:ext cx="1828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chemeClr val="bg1"/>
                </a:solidFill>
                <a:latin typeface="Arial" charset="0"/>
              </a:rPr>
              <a:t>$100</a:t>
            </a:r>
          </a:p>
        </p:txBody>
      </p:sp>
      <p:sp>
        <p:nvSpPr>
          <p:cNvPr id="93189" name="Text Box 5"/>
          <p:cNvSpPr txBox="1">
            <a:spLocks noChangeArrowheads="1"/>
          </p:cNvSpPr>
          <p:nvPr/>
        </p:nvSpPr>
        <p:spPr bwMode="auto">
          <a:xfrm>
            <a:off x="304800" y="1600200"/>
            <a:ext cx="8382000" cy="3831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</a:rPr>
              <a:t>Determine if the function is continuous. If not identify the discontinuities.</a:t>
            </a:r>
          </a:p>
          <a:p>
            <a:pPr>
              <a:spcBef>
                <a:spcPct val="50000"/>
              </a:spcBef>
            </a:pPr>
            <a:r>
              <a:rPr lang="en-U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</a:rPr>
              <a:t>f(x)= x</a:t>
            </a:r>
            <a:r>
              <a:rPr lang="en-US" sz="5400" baseline="30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</a:rPr>
              <a:t>2</a:t>
            </a:r>
            <a:r>
              <a:rPr lang="en-U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</a:rPr>
              <a:t>–3x+7</a:t>
            </a:r>
            <a:endParaRPr lang="en-US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Text Box 2"/>
          <p:cNvSpPr txBox="1">
            <a:spLocks noChangeArrowheads="1"/>
          </p:cNvSpPr>
          <p:nvPr/>
        </p:nvSpPr>
        <p:spPr bwMode="auto">
          <a:xfrm>
            <a:off x="1447800" y="3076211"/>
            <a:ext cx="6248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4800" b="1">
              <a:solidFill>
                <a:schemeClr val="bg1"/>
              </a:solidFill>
            </a:endParaRPr>
          </a:p>
        </p:txBody>
      </p:sp>
      <p:sp>
        <p:nvSpPr>
          <p:cNvPr id="94214" name="Text Box 6"/>
          <p:cNvSpPr txBox="1">
            <a:spLocks noChangeArrowheads="1"/>
          </p:cNvSpPr>
          <p:nvPr/>
        </p:nvSpPr>
        <p:spPr bwMode="auto">
          <a:xfrm>
            <a:off x="0" y="228601"/>
            <a:ext cx="1828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chemeClr val="bg1"/>
                </a:solidFill>
                <a:latin typeface="Arial" charset="0"/>
              </a:rPr>
              <a:t>$100</a:t>
            </a:r>
          </a:p>
        </p:txBody>
      </p:sp>
      <p:sp>
        <p:nvSpPr>
          <p:cNvPr id="94215" name="Text Box 7"/>
          <p:cNvSpPr txBox="1">
            <a:spLocks noChangeArrowheads="1"/>
          </p:cNvSpPr>
          <p:nvPr/>
        </p:nvSpPr>
        <p:spPr bwMode="auto">
          <a:xfrm>
            <a:off x="304800" y="2667000"/>
            <a:ext cx="83820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600" b="1" dirty="0" smtClean="0">
                <a:solidFill>
                  <a:schemeClr val="bg1"/>
                </a:solidFill>
                <a:latin typeface="Arial" charset="0"/>
              </a:rPr>
              <a:t>CONTINUOUS</a:t>
            </a:r>
            <a:endParaRPr lang="en-US" sz="66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94216" name="AutoShape 8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Text Box 2"/>
          <p:cNvSpPr txBox="1">
            <a:spLocks noChangeArrowheads="1"/>
          </p:cNvSpPr>
          <p:nvPr/>
        </p:nvSpPr>
        <p:spPr bwMode="auto">
          <a:xfrm>
            <a:off x="1447800" y="3170925"/>
            <a:ext cx="6248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95235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5237" name="Text Box 5"/>
          <p:cNvSpPr txBox="1">
            <a:spLocks noChangeArrowheads="1"/>
          </p:cNvSpPr>
          <p:nvPr/>
        </p:nvSpPr>
        <p:spPr bwMode="auto">
          <a:xfrm>
            <a:off x="0" y="228601"/>
            <a:ext cx="1828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chemeClr val="bg1"/>
                </a:solidFill>
                <a:latin typeface="Arial" charset="0"/>
              </a:rPr>
              <a:t>$200</a:t>
            </a:r>
          </a:p>
        </p:txBody>
      </p:sp>
      <p:sp>
        <p:nvSpPr>
          <p:cNvPr id="95238" name="Text Box 6"/>
          <p:cNvSpPr txBox="1">
            <a:spLocks noChangeArrowheads="1"/>
          </p:cNvSpPr>
          <p:nvPr/>
        </p:nvSpPr>
        <p:spPr bwMode="auto">
          <a:xfrm>
            <a:off x="381000" y="1447803"/>
            <a:ext cx="8382000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</a:rPr>
              <a:t>Determine if the function is continuous. If not identify the discontinuities.</a:t>
            </a:r>
          </a:p>
        </p:txBody>
      </p:sp>
      <p:graphicFrame>
        <p:nvGraphicFramePr>
          <p:cNvPr id="126976" name="Object 1024"/>
          <p:cNvGraphicFramePr>
            <a:graphicFrameLocks noChangeAspect="1"/>
          </p:cNvGraphicFramePr>
          <p:nvPr/>
        </p:nvGraphicFramePr>
        <p:xfrm>
          <a:off x="2743200" y="4572000"/>
          <a:ext cx="3392488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980" name="Equation" r:id="rId3" imgW="876240" imgH="393480" progId="Equation.DSMT4">
                  <p:embed/>
                </p:oleObj>
              </mc:Choice>
              <mc:Fallback>
                <p:oleObj name="Equation" r:id="rId3" imgW="876240" imgH="393480" progId="Equation.DSMT4">
                  <p:embed/>
                  <p:pic>
                    <p:nvPicPr>
                      <p:cNvPr id="0" name="Picture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4572000"/>
                        <a:ext cx="3392488" cy="1524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Text Box 2"/>
          <p:cNvSpPr txBox="1">
            <a:spLocks noChangeArrowheads="1"/>
          </p:cNvSpPr>
          <p:nvPr/>
        </p:nvSpPr>
        <p:spPr bwMode="auto">
          <a:xfrm>
            <a:off x="1447800" y="3167748"/>
            <a:ext cx="6248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96262" name="Text Box 6"/>
          <p:cNvSpPr txBox="1">
            <a:spLocks noChangeArrowheads="1"/>
          </p:cNvSpPr>
          <p:nvPr/>
        </p:nvSpPr>
        <p:spPr bwMode="auto">
          <a:xfrm>
            <a:off x="0" y="228601"/>
            <a:ext cx="1828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chemeClr val="bg1"/>
                </a:solidFill>
                <a:latin typeface="Arial" charset="0"/>
              </a:rPr>
              <a:t>$200</a:t>
            </a:r>
          </a:p>
        </p:txBody>
      </p:sp>
      <p:sp>
        <p:nvSpPr>
          <p:cNvPr id="96263" name="Text Box 7"/>
          <p:cNvSpPr txBox="1">
            <a:spLocks noChangeArrowheads="1"/>
          </p:cNvSpPr>
          <p:nvPr/>
        </p:nvSpPr>
        <p:spPr bwMode="auto">
          <a:xfrm>
            <a:off x="304800" y="2667002"/>
            <a:ext cx="8382000" cy="2400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</a:rPr>
              <a:t>Discontinuous</a:t>
            </a:r>
          </a:p>
          <a:p>
            <a:pPr>
              <a:spcBef>
                <a:spcPct val="50000"/>
              </a:spcBef>
            </a:pPr>
            <a:r>
              <a:rPr lang="en-US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</a:rPr>
              <a:t>Asymptote at x= -6</a:t>
            </a:r>
            <a:endParaRPr lang="en-US" sz="6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96264" name="AutoShape 8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Text Box 2"/>
          <p:cNvSpPr txBox="1">
            <a:spLocks noChangeArrowheads="1"/>
          </p:cNvSpPr>
          <p:nvPr/>
        </p:nvSpPr>
        <p:spPr bwMode="auto">
          <a:xfrm>
            <a:off x="1447800" y="3167748"/>
            <a:ext cx="6248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97283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7285" name="Text Box 5"/>
          <p:cNvSpPr txBox="1">
            <a:spLocks noChangeArrowheads="1"/>
          </p:cNvSpPr>
          <p:nvPr/>
        </p:nvSpPr>
        <p:spPr bwMode="auto">
          <a:xfrm>
            <a:off x="0" y="228601"/>
            <a:ext cx="1828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chemeClr val="bg1"/>
                </a:solidFill>
                <a:latin typeface="Arial" charset="0"/>
              </a:rPr>
              <a:t>$300</a:t>
            </a:r>
          </a:p>
        </p:txBody>
      </p:sp>
      <p:sp>
        <p:nvSpPr>
          <p:cNvPr id="97286" name="Text Box 6"/>
          <p:cNvSpPr txBox="1">
            <a:spLocks noChangeArrowheads="1"/>
          </p:cNvSpPr>
          <p:nvPr/>
        </p:nvSpPr>
        <p:spPr bwMode="auto">
          <a:xfrm>
            <a:off x="304800" y="1143003"/>
            <a:ext cx="8382000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</a:rPr>
              <a:t>Determine if the function is continuous. If not identify the discontinuities.</a:t>
            </a:r>
          </a:p>
        </p:txBody>
      </p:sp>
      <p:graphicFrame>
        <p:nvGraphicFramePr>
          <p:cNvPr id="128000" name="Object 1024"/>
          <p:cNvGraphicFramePr>
            <a:graphicFrameLocks noChangeAspect="1"/>
          </p:cNvGraphicFramePr>
          <p:nvPr/>
        </p:nvGraphicFramePr>
        <p:xfrm>
          <a:off x="2060575" y="3810002"/>
          <a:ext cx="4457700" cy="2033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004" name="Equation" r:id="rId3" imgW="1447560" imgH="660240" progId="Equation.DSMT4">
                  <p:embed/>
                </p:oleObj>
              </mc:Choice>
              <mc:Fallback>
                <p:oleObj name="Equation" r:id="rId3" imgW="1447560" imgH="660240" progId="Equation.DSMT4">
                  <p:embed/>
                  <p:pic>
                    <p:nvPicPr>
                      <p:cNvPr id="0" name="Picture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0575" y="3810002"/>
                        <a:ext cx="4457700" cy="2033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Text Box 2"/>
          <p:cNvSpPr txBox="1">
            <a:spLocks noChangeArrowheads="1"/>
          </p:cNvSpPr>
          <p:nvPr/>
        </p:nvSpPr>
        <p:spPr bwMode="auto">
          <a:xfrm>
            <a:off x="1447800" y="3167748"/>
            <a:ext cx="6248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98310" name="Text Box 6"/>
          <p:cNvSpPr txBox="1">
            <a:spLocks noChangeArrowheads="1"/>
          </p:cNvSpPr>
          <p:nvPr/>
        </p:nvSpPr>
        <p:spPr bwMode="auto">
          <a:xfrm>
            <a:off x="0" y="228601"/>
            <a:ext cx="1828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chemeClr val="bg1"/>
                </a:solidFill>
                <a:latin typeface="Arial" charset="0"/>
              </a:rPr>
              <a:t>$300</a:t>
            </a:r>
          </a:p>
        </p:txBody>
      </p:sp>
      <p:sp>
        <p:nvSpPr>
          <p:cNvPr id="98311" name="Text Box 7"/>
          <p:cNvSpPr txBox="1">
            <a:spLocks noChangeArrowheads="1"/>
          </p:cNvSpPr>
          <p:nvPr/>
        </p:nvSpPr>
        <p:spPr bwMode="auto">
          <a:xfrm>
            <a:off x="304800" y="1447800"/>
            <a:ext cx="83820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</a:rPr>
              <a:t>Discontinuous</a:t>
            </a:r>
          </a:p>
          <a:p>
            <a:pPr>
              <a:spcBef>
                <a:spcPct val="50000"/>
              </a:spcBef>
            </a:pPr>
            <a:r>
              <a:rPr lang="en-U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</a:rPr>
              <a:t>Asymptote at x=5</a:t>
            </a:r>
          </a:p>
          <a:p>
            <a:pPr>
              <a:spcBef>
                <a:spcPct val="50000"/>
              </a:spcBef>
            </a:pPr>
            <a:r>
              <a:rPr lang="en-U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</a:rPr>
              <a:t>Jump at x=10</a:t>
            </a:r>
            <a:endParaRPr lang="en-US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98312" name="AutoShape 8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Text Box 2"/>
          <p:cNvSpPr txBox="1">
            <a:spLocks noChangeArrowheads="1"/>
          </p:cNvSpPr>
          <p:nvPr/>
        </p:nvSpPr>
        <p:spPr bwMode="auto">
          <a:xfrm>
            <a:off x="1447800" y="3166161"/>
            <a:ext cx="6248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99331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333" name="Text Box 5"/>
          <p:cNvSpPr txBox="1">
            <a:spLocks noChangeArrowheads="1"/>
          </p:cNvSpPr>
          <p:nvPr/>
        </p:nvSpPr>
        <p:spPr bwMode="auto">
          <a:xfrm>
            <a:off x="0" y="228601"/>
            <a:ext cx="1828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chemeClr val="bg1"/>
                </a:solidFill>
                <a:latin typeface="Arial" charset="0"/>
              </a:rPr>
              <a:t>$400</a:t>
            </a:r>
          </a:p>
        </p:txBody>
      </p:sp>
      <p:sp>
        <p:nvSpPr>
          <p:cNvPr id="99334" name="Text Box 6"/>
          <p:cNvSpPr txBox="1">
            <a:spLocks noChangeArrowheads="1"/>
          </p:cNvSpPr>
          <p:nvPr/>
        </p:nvSpPr>
        <p:spPr bwMode="auto">
          <a:xfrm>
            <a:off x="381000" y="1295403"/>
            <a:ext cx="8382000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</a:rPr>
              <a:t>Identify any discontinuities, if possible create a continuous function.</a:t>
            </a:r>
            <a:endParaRPr lang="en-US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charset="0"/>
            </a:endParaRPr>
          </a:p>
        </p:txBody>
      </p:sp>
      <p:graphicFrame>
        <p:nvGraphicFramePr>
          <p:cNvPr id="129024" name="Object 1024"/>
          <p:cNvGraphicFramePr>
            <a:graphicFrameLocks noChangeAspect="1"/>
          </p:cNvGraphicFramePr>
          <p:nvPr/>
        </p:nvGraphicFramePr>
        <p:xfrm>
          <a:off x="2209800" y="4114800"/>
          <a:ext cx="4622800" cy="167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028" name="Equation" r:id="rId3" imgW="1155600" imgH="419040" progId="Equation.DSMT4">
                  <p:embed/>
                </p:oleObj>
              </mc:Choice>
              <mc:Fallback>
                <p:oleObj name="Equation" r:id="rId3" imgW="1155600" imgH="419040" progId="Equation.DSMT4">
                  <p:embed/>
                  <p:pic>
                    <p:nvPicPr>
                      <p:cNvPr id="0" name="Picture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4114800"/>
                        <a:ext cx="4622800" cy="167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447800" y="3167748"/>
            <a:ext cx="6248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13315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4549486" y="3050532"/>
            <a:ext cx="18473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0" y="244476"/>
            <a:ext cx="1828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chemeClr val="bg1"/>
                </a:solidFill>
                <a:latin typeface="Arial" charset="0"/>
              </a:rPr>
              <a:t>$200</a:t>
            </a: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304800" y="1600200"/>
            <a:ext cx="838200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</a:rPr>
              <a:t>Identify the domain and range:</a:t>
            </a:r>
          </a:p>
          <a:p>
            <a:pPr>
              <a:spcBef>
                <a:spcPct val="50000"/>
              </a:spcBef>
            </a:pPr>
            <a:r>
              <a:rPr lang="en-US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</a:rPr>
              <a:t>f(x)=4x</a:t>
            </a:r>
            <a:r>
              <a:rPr lang="en-US" sz="7200" baseline="30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</a:rPr>
              <a:t>2</a:t>
            </a:r>
            <a:r>
              <a:rPr lang="en-US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</a:rPr>
              <a:t>-5</a:t>
            </a:r>
            <a:endParaRPr lang="en-US" sz="7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Text Box 2"/>
          <p:cNvSpPr txBox="1">
            <a:spLocks noChangeArrowheads="1"/>
          </p:cNvSpPr>
          <p:nvPr/>
        </p:nvSpPr>
        <p:spPr bwMode="auto">
          <a:xfrm>
            <a:off x="1447800" y="3169337"/>
            <a:ext cx="6248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100358" name="Text Box 6"/>
          <p:cNvSpPr txBox="1">
            <a:spLocks noChangeArrowheads="1"/>
          </p:cNvSpPr>
          <p:nvPr/>
        </p:nvSpPr>
        <p:spPr bwMode="auto">
          <a:xfrm>
            <a:off x="0" y="228601"/>
            <a:ext cx="1828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chemeClr val="bg1"/>
                </a:solidFill>
                <a:latin typeface="Arial" charset="0"/>
              </a:rPr>
              <a:t>$400</a:t>
            </a:r>
          </a:p>
        </p:txBody>
      </p:sp>
      <p:sp>
        <p:nvSpPr>
          <p:cNvPr id="100359" name="Text Box 7"/>
          <p:cNvSpPr txBox="1">
            <a:spLocks noChangeArrowheads="1"/>
          </p:cNvSpPr>
          <p:nvPr/>
        </p:nvSpPr>
        <p:spPr bwMode="auto">
          <a:xfrm>
            <a:off x="381000" y="1143002"/>
            <a:ext cx="8382000" cy="216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</a:rPr>
              <a:t>Discontinuous </a:t>
            </a:r>
          </a:p>
          <a:p>
            <a:pPr>
              <a:spcBef>
                <a:spcPct val="50000"/>
              </a:spcBef>
            </a:pPr>
            <a:r>
              <a:rPr lang="en-U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</a:rPr>
              <a:t>Hole at (1,7)</a:t>
            </a:r>
            <a:endParaRPr lang="en-US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100360" name="AutoShape 8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30048" name="Object 1024"/>
          <p:cNvGraphicFramePr>
            <a:graphicFrameLocks noChangeAspect="1"/>
          </p:cNvGraphicFramePr>
          <p:nvPr/>
        </p:nvGraphicFramePr>
        <p:xfrm>
          <a:off x="1828804" y="3429000"/>
          <a:ext cx="5821363" cy="220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052" name="Equation" r:id="rId4" imgW="1739880" imgH="660240" progId="Equation.DSMT4">
                  <p:embed/>
                </p:oleObj>
              </mc:Choice>
              <mc:Fallback>
                <p:oleObj name="Equation" r:id="rId4" imgW="1739880" imgH="660240" progId="Equation.DSMT4">
                  <p:embed/>
                  <p:pic>
                    <p:nvPicPr>
                      <p:cNvPr id="0" name="Picture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4" y="3429000"/>
                        <a:ext cx="5821363" cy="2209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Text Box 2"/>
          <p:cNvSpPr txBox="1">
            <a:spLocks noChangeArrowheads="1"/>
          </p:cNvSpPr>
          <p:nvPr/>
        </p:nvSpPr>
        <p:spPr bwMode="auto">
          <a:xfrm>
            <a:off x="1447800" y="3166161"/>
            <a:ext cx="6248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101379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1380" name="Text Box 4"/>
          <p:cNvSpPr txBox="1">
            <a:spLocks noChangeArrowheads="1"/>
          </p:cNvSpPr>
          <p:nvPr/>
        </p:nvSpPr>
        <p:spPr bwMode="auto">
          <a:xfrm>
            <a:off x="304800" y="304800"/>
            <a:ext cx="85344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9600">
              <a:solidFill>
                <a:schemeClr val="bg1"/>
              </a:solidFill>
            </a:endParaRPr>
          </a:p>
        </p:txBody>
      </p:sp>
      <p:sp>
        <p:nvSpPr>
          <p:cNvPr id="101381" name="Text Box 5"/>
          <p:cNvSpPr txBox="1">
            <a:spLocks noChangeArrowheads="1"/>
          </p:cNvSpPr>
          <p:nvPr/>
        </p:nvSpPr>
        <p:spPr bwMode="auto">
          <a:xfrm>
            <a:off x="0" y="228601"/>
            <a:ext cx="1828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chemeClr val="bg1"/>
                </a:solidFill>
                <a:latin typeface="Arial" charset="0"/>
              </a:rPr>
              <a:t>$500</a:t>
            </a:r>
          </a:p>
        </p:txBody>
      </p:sp>
      <p:sp>
        <p:nvSpPr>
          <p:cNvPr id="101382" name="Text Box 6"/>
          <p:cNvSpPr txBox="1">
            <a:spLocks noChangeArrowheads="1"/>
          </p:cNvSpPr>
          <p:nvPr/>
        </p:nvSpPr>
        <p:spPr bwMode="auto">
          <a:xfrm>
            <a:off x="228600" y="1295400"/>
            <a:ext cx="86868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chemeClr val="tx2"/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</a:rPr>
              <a:t>Find the values of a and b that make g(x) continuous</a:t>
            </a:r>
            <a:endParaRPr lang="en-US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charset="0"/>
            </a:endParaRPr>
          </a:p>
        </p:txBody>
      </p:sp>
      <p:graphicFrame>
        <p:nvGraphicFramePr>
          <p:cNvPr id="131072" name="Object 1024"/>
          <p:cNvGraphicFramePr>
            <a:graphicFrameLocks noChangeAspect="1"/>
          </p:cNvGraphicFramePr>
          <p:nvPr/>
        </p:nvGraphicFramePr>
        <p:xfrm>
          <a:off x="1447800" y="3276600"/>
          <a:ext cx="6465888" cy="2514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076" name="Equation" r:id="rId3" imgW="1828800" imgH="711000" progId="Equation.DSMT4">
                  <p:embed/>
                </p:oleObj>
              </mc:Choice>
              <mc:Fallback>
                <p:oleObj name="Equation" r:id="rId3" imgW="1828800" imgH="711000" progId="Equation.DSMT4">
                  <p:embed/>
                  <p:pic>
                    <p:nvPicPr>
                      <p:cNvPr id="0" name="Picture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3276600"/>
                        <a:ext cx="6465888" cy="2514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Text Box 2"/>
          <p:cNvSpPr txBox="1">
            <a:spLocks noChangeArrowheads="1"/>
          </p:cNvSpPr>
          <p:nvPr/>
        </p:nvSpPr>
        <p:spPr bwMode="auto">
          <a:xfrm>
            <a:off x="1447800" y="3170925"/>
            <a:ext cx="6248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102405" name="Text Box 5"/>
          <p:cNvSpPr txBox="1">
            <a:spLocks noChangeArrowheads="1"/>
          </p:cNvSpPr>
          <p:nvPr/>
        </p:nvSpPr>
        <p:spPr bwMode="auto">
          <a:xfrm>
            <a:off x="0" y="228601"/>
            <a:ext cx="1828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chemeClr val="bg1"/>
                </a:solidFill>
                <a:latin typeface="Arial" charset="0"/>
              </a:rPr>
              <a:t>$500</a:t>
            </a:r>
          </a:p>
        </p:txBody>
      </p:sp>
      <p:sp>
        <p:nvSpPr>
          <p:cNvPr id="102407" name="AutoShape 7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28600" y="1143003"/>
            <a:ext cx="4038600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</a:rPr>
              <a:t>3(-3)+10=1</a:t>
            </a:r>
          </a:p>
          <a:p>
            <a:pPr>
              <a:spcBef>
                <a:spcPct val="50000"/>
              </a:spcBef>
            </a:pP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</a:rPr>
              <a:t>a(-3)</a:t>
            </a:r>
            <a:r>
              <a:rPr lang="en-US" sz="4000" baseline="30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</a:rPr>
              <a:t>2</a:t>
            </a: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</a:rPr>
              <a:t>+b=9a+b</a:t>
            </a:r>
          </a:p>
          <a:p>
            <a:pPr>
              <a:spcBef>
                <a:spcPct val="50000"/>
              </a:spcBef>
            </a:pP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</a:rPr>
              <a:t>9a+b=1</a:t>
            </a:r>
          </a:p>
          <a:p>
            <a:pPr>
              <a:spcBef>
                <a:spcPct val="50000"/>
              </a:spcBef>
            </a:pP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</a:rPr>
              <a:t>a(5)</a:t>
            </a:r>
            <a:r>
              <a:rPr lang="en-US" sz="4000" baseline="30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</a:rPr>
              <a:t>2</a:t>
            </a: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</a:rPr>
              <a:t>+b=25a+b</a:t>
            </a:r>
          </a:p>
          <a:p>
            <a:pPr>
              <a:spcBef>
                <a:spcPct val="50000"/>
              </a:spcBef>
            </a:pP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</a:rPr>
              <a:t>6(5)-13=17</a:t>
            </a:r>
          </a:p>
          <a:p>
            <a:pPr>
              <a:spcBef>
                <a:spcPct val="50000"/>
              </a:spcBef>
            </a:pP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</a:rPr>
              <a:t>25a+b=17</a:t>
            </a:r>
            <a:endParaRPr lang="en-US" sz="4000" b="0" dirty="0">
              <a:effectLst>
                <a:outerShdw blurRad="38100" dist="38100" dir="2700000" algn="tl">
                  <a:srgbClr val="808080"/>
                </a:outerShdw>
              </a:effectLst>
              <a:latin typeface="Arial" charset="0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4572000" y="1219200"/>
            <a:ext cx="403860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</a:rPr>
              <a:t>9a+b=1</a:t>
            </a:r>
          </a:p>
          <a:p>
            <a:pPr>
              <a:spcBef>
                <a:spcPts val="0"/>
              </a:spcBef>
            </a:pP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</a:rPr>
              <a:t>25a+b=17</a:t>
            </a:r>
          </a:p>
          <a:p>
            <a:pPr>
              <a:spcBef>
                <a:spcPts val="0"/>
              </a:spcBef>
            </a:pPr>
            <a:r>
              <a:rPr lang="en-US" sz="4000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</a:rPr>
              <a:t>-9a-b=-1</a:t>
            </a:r>
          </a:p>
          <a:p>
            <a:pPr>
              <a:spcBef>
                <a:spcPts val="0"/>
              </a:spcBef>
            </a:pP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</a:rPr>
              <a:t>16a=16</a:t>
            </a:r>
            <a:endParaRPr lang="en-US" sz="4000" b="0" dirty="0" smtClean="0">
              <a:effectLst>
                <a:outerShdw blurRad="38100" dist="38100" dir="2700000" algn="tl">
                  <a:srgbClr val="808080"/>
                </a:outerShdw>
              </a:effectLst>
              <a:latin typeface="Arial" charset="0"/>
            </a:endParaRPr>
          </a:p>
          <a:p>
            <a:pPr>
              <a:spcBef>
                <a:spcPts val="0"/>
              </a:spcBef>
            </a:pPr>
            <a:r>
              <a:rPr lang="en-US" sz="4000" b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Arial" charset="0"/>
              </a:rPr>
              <a:t>a=1</a:t>
            </a:r>
          </a:p>
          <a:p>
            <a:pPr>
              <a:spcBef>
                <a:spcPts val="0"/>
              </a:spcBef>
            </a:pP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</a:rPr>
              <a:t>9(1)+b=1</a:t>
            </a:r>
          </a:p>
          <a:p>
            <a:pPr>
              <a:spcBef>
                <a:spcPts val="0"/>
              </a:spcBef>
            </a:pP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</a:rPr>
              <a:t>9+b=1</a:t>
            </a:r>
            <a:endParaRPr lang="en-US" sz="4000" b="0" dirty="0" smtClean="0">
              <a:effectLst>
                <a:outerShdw blurRad="38100" dist="38100" dir="2700000" algn="tl">
                  <a:srgbClr val="808080"/>
                </a:outerShdw>
              </a:effectLst>
              <a:latin typeface="Arial" charset="0"/>
            </a:endParaRPr>
          </a:p>
          <a:p>
            <a:pPr>
              <a:spcBef>
                <a:spcPts val="0"/>
              </a:spcBef>
            </a:pPr>
            <a:r>
              <a:rPr lang="en-US" sz="4000" b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Arial" charset="0"/>
              </a:rPr>
              <a:t>b=-8</a:t>
            </a:r>
            <a:endParaRPr lang="en-US" sz="4000" b="0" dirty="0">
              <a:solidFill>
                <a:srgbClr val="FF0000"/>
              </a:solidFill>
              <a:effectLst>
                <a:outerShdw blurRad="38100" dist="38100" dir="2700000" algn="tl">
                  <a:srgbClr val="80808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971800"/>
            <a:ext cx="7772400" cy="2895600"/>
          </a:xfrm>
        </p:spPr>
        <p:txBody>
          <a:bodyPr/>
          <a:lstStyle/>
          <a:p>
            <a:pPr algn="ctr"/>
            <a:r>
              <a:rPr lang="en-US" sz="9600" u="sng" cap="none" dirty="0" smtClean="0">
                <a:solidFill>
                  <a:schemeClr val="bg1"/>
                </a:solidFill>
                <a:latin typeface="+mn-lt"/>
              </a:rPr>
              <a:t>f(</a:t>
            </a:r>
            <a:r>
              <a:rPr lang="en-US" sz="9600" u="sng" cap="none" dirty="0" err="1" smtClean="0">
                <a:solidFill>
                  <a:schemeClr val="bg1"/>
                </a:solidFill>
                <a:latin typeface="+mn-lt"/>
              </a:rPr>
              <a:t>x+h</a:t>
            </a:r>
            <a:r>
              <a:rPr lang="en-US" sz="9600" u="sng" cap="none" dirty="0" smtClean="0">
                <a:solidFill>
                  <a:schemeClr val="bg1"/>
                </a:solidFill>
                <a:latin typeface="+mn-lt"/>
              </a:rPr>
              <a:t>) - f(x)</a:t>
            </a:r>
            <a:br>
              <a:rPr lang="en-US" sz="9600" u="sng" cap="none" dirty="0" smtClean="0">
                <a:solidFill>
                  <a:schemeClr val="bg1"/>
                </a:solidFill>
                <a:latin typeface="+mn-lt"/>
              </a:rPr>
            </a:br>
            <a:r>
              <a:rPr lang="en-US" sz="9600" cap="none" dirty="0" smtClean="0">
                <a:solidFill>
                  <a:schemeClr val="bg1"/>
                </a:solidFill>
              </a:rPr>
              <a:t>h</a:t>
            </a:r>
            <a:endParaRPr lang="en-US" sz="9600" dirty="0">
              <a:solidFill>
                <a:schemeClr val="bg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838201"/>
            <a:ext cx="7772400" cy="1500187"/>
          </a:xfrm>
        </p:spPr>
        <p:txBody>
          <a:bodyPr/>
          <a:lstStyle/>
          <a:p>
            <a:r>
              <a:rPr lang="en-US" sz="6000" dirty="0" smtClean="0">
                <a:solidFill>
                  <a:schemeClr val="bg1"/>
                </a:solidFill>
              </a:rPr>
              <a:t>Simplify the following given f(x) = 3x</a:t>
            </a:r>
            <a:r>
              <a:rPr lang="en-US" sz="6000" baseline="30000" dirty="0" smtClean="0">
                <a:solidFill>
                  <a:schemeClr val="bg1"/>
                </a:solidFill>
              </a:rPr>
              <a:t>2 </a:t>
            </a:r>
            <a:r>
              <a:rPr lang="en-US" sz="6000" dirty="0" smtClean="0">
                <a:solidFill>
                  <a:schemeClr val="bg1"/>
                </a:solidFill>
              </a:rPr>
              <a:t>- 6 </a:t>
            </a:r>
            <a:endParaRPr lang="en-US" sz="6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447800" y="3299512"/>
            <a:ext cx="6248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55301" name="Text Box 5"/>
          <p:cNvSpPr txBox="1">
            <a:spLocks noChangeArrowheads="1"/>
          </p:cNvSpPr>
          <p:nvPr/>
        </p:nvSpPr>
        <p:spPr bwMode="auto">
          <a:xfrm>
            <a:off x="4714586" y="3031482"/>
            <a:ext cx="18473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55303" name="Text Box 7"/>
          <p:cNvSpPr txBox="1">
            <a:spLocks noChangeArrowheads="1"/>
          </p:cNvSpPr>
          <p:nvPr/>
        </p:nvSpPr>
        <p:spPr bwMode="auto">
          <a:xfrm>
            <a:off x="0" y="133351"/>
            <a:ext cx="1828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chemeClr val="bg1"/>
                </a:solidFill>
                <a:latin typeface="Arial" charset="0"/>
              </a:rPr>
              <a:t>$200</a:t>
            </a:r>
          </a:p>
        </p:txBody>
      </p:sp>
      <p:sp>
        <p:nvSpPr>
          <p:cNvPr id="55304" name="Text Box 8"/>
          <p:cNvSpPr txBox="1">
            <a:spLocks noChangeArrowheads="1"/>
          </p:cNvSpPr>
          <p:nvPr/>
        </p:nvSpPr>
        <p:spPr bwMode="auto">
          <a:xfrm>
            <a:off x="304800" y="1905000"/>
            <a:ext cx="8382000" cy="2631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</a:rPr>
              <a:t>D: (- ∞, ∞)</a:t>
            </a:r>
          </a:p>
          <a:p>
            <a:pPr>
              <a:spcBef>
                <a:spcPct val="50000"/>
              </a:spcBef>
            </a:pPr>
            <a:r>
              <a:rPr lang="en-US" sz="6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</a:rPr>
              <a:t>R:[-5, ∞)</a:t>
            </a:r>
            <a:endParaRPr lang="en-US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55305" name="AutoShape 9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ext Box 2"/>
          <p:cNvSpPr txBox="1">
            <a:spLocks noChangeArrowheads="1"/>
          </p:cNvSpPr>
          <p:nvPr/>
        </p:nvSpPr>
        <p:spPr bwMode="auto">
          <a:xfrm>
            <a:off x="1447800" y="3169337"/>
            <a:ext cx="6248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56325" name="Text Box 5"/>
          <p:cNvSpPr txBox="1">
            <a:spLocks noChangeArrowheads="1"/>
          </p:cNvSpPr>
          <p:nvPr/>
        </p:nvSpPr>
        <p:spPr bwMode="auto">
          <a:xfrm>
            <a:off x="0" y="228601"/>
            <a:ext cx="1828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chemeClr val="bg1"/>
                </a:solidFill>
                <a:latin typeface="Arial" charset="0"/>
              </a:rPr>
              <a:t>$300</a:t>
            </a:r>
          </a:p>
        </p:txBody>
      </p:sp>
      <p:sp>
        <p:nvSpPr>
          <p:cNvPr id="56326" name="Text Box 6"/>
          <p:cNvSpPr txBox="1">
            <a:spLocks noChangeArrowheads="1"/>
          </p:cNvSpPr>
          <p:nvPr/>
        </p:nvSpPr>
        <p:spPr bwMode="auto">
          <a:xfrm>
            <a:off x="304800" y="914400"/>
            <a:ext cx="8382000" cy="3647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</a:rPr>
              <a:t>Identify the domain and range</a:t>
            </a:r>
          </a:p>
          <a:p>
            <a:pPr algn="l">
              <a:spcBef>
                <a:spcPct val="50000"/>
              </a:spcBef>
            </a:pPr>
            <a:r>
              <a:rPr lang="en-US" sz="6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</a:rPr>
              <a:t>            g(x)=</a:t>
            </a:r>
            <a:endParaRPr lang="en-US" sz="4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charset="0"/>
            </a:endParaRPr>
          </a:p>
        </p:txBody>
      </p:sp>
      <p:graphicFrame>
        <p:nvGraphicFramePr>
          <p:cNvPr id="108544" name="Object 1024"/>
          <p:cNvGraphicFramePr>
            <a:graphicFrameLocks noChangeAspect="1"/>
          </p:cNvGraphicFramePr>
          <p:nvPr/>
        </p:nvGraphicFramePr>
        <p:xfrm>
          <a:off x="5072063" y="3276600"/>
          <a:ext cx="2438400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48" name="Equation" r:id="rId3" imgW="457200" imgH="228600" progId="Equation.DSMT4">
                  <p:embed/>
                </p:oleObj>
              </mc:Choice>
              <mc:Fallback>
                <p:oleObj name="Equation" r:id="rId3" imgW="457200" imgH="228600" progId="Equation.DSMT4">
                  <p:embed/>
                  <p:pic>
                    <p:nvPicPr>
                      <p:cNvPr id="0" name="Picture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2063" y="3276600"/>
                        <a:ext cx="2438400" cy="1219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447800" y="3167748"/>
            <a:ext cx="6248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57350" name="Text Box 6"/>
          <p:cNvSpPr txBox="1">
            <a:spLocks noChangeArrowheads="1"/>
          </p:cNvSpPr>
          <p:nvPr/>
        </p:nvSpPr>
        <p:spPr bwMode="auto">
          <a:xfrm>
            <a:off x="0" y="228601"/>
            <a:ext cx="1828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chemeClr val="bg1"/>
                </a:solidFill>
                <a:latin typeface="Arial" charset="0"/>
              </a:rPr>
              <a:t>$300</a:t>
            </a:r>
          </a:p>
        </p:txBody>
      </p:sp>
      <p:sp>
        <p:nvSpPr>
          <p:cNvPr id="57351" name="Text Box 7"/>
          <p:cNvSpPr txBox="1">
            <a:spLocks noChangeArrowheads="1"/>
          </p:cNvSpPr>
          <p:nvPr/>
        </p:nvSpPr>
        <p:spPr bwMode="auto">
          <a:xfrm>
            <a:off x="304800" y="1981200"/>
            <a:ext cx="8382000" cy="2631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</a:rPr>
              <a:t>D: [-5, ∞)</a:t>
            </a:r>
          </a:p>
          <a:p>
            <a:pPr>
              <a:spcBef>
                <a:spcPct val="50000"/>
              </a:spcBef>
            </a:pPr>
            <a:r>
              <a:rPr lang="en-US" sz="6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</a:rPr>
              <a:t>R: [0, ∞)</a:t>
            </a:r>
          </a:p>
        </p:txBody>
      </p:sp>
      <p:sp>
        <p:nvSpPr>
          <p:cNvPr id="57352" name="AutoShape 8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 Box 2"/>
          <p:cNvSpPr txBox="1">
            <a:spLocks noChangeArrowheads="1"/>
          </p:cNvSpPr>
          <p:nvPr/>
        </p:nvSpPr>
        <p:spPr bwMode="auto">
          <a:xfrm>
            <a:off x="1447800" y="3166161"/>
            <a:ext cx="6248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58371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373" name="Text Box 5"/>
          <p:cNvSpPr txBox="1">
            <a:spLocks noChangeArrowheads="1"/>
          </p:cNvSpPr>
          <p:nvPr/>
        </p:nvSpPr>
        <p:spPr bwMode="auto">
          <a:xfrm>
            <a:off x="0" y="228601"/>
            <a:ext cx="1828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chemeClr val="bg1"/>
                </a:solidFill>
                <a:latin typeface="Arial" charset="0"/>
              </a:rPr>
              <a:t>$400</a:t>
            </a:r>
          </a:p>
        </p:txBody>
      </p:sp>
      <p:sp>
        <p:nvSpPr>
          <p:cNvPr id="58374" name="Text Box 6"/>
          <p:cNvSpPr txBox="1">
            <a:spLocks noChangeArrowheads="1"/>
          </p:cNvSpPr>
          <p:nvPr/>
        </p:nvSpPr>
        <p:spPr bwMode="auto">
          <a:xfrm>
            <a:off x="304800" y="1371600"/>
            <a:ext cx="8382000" cy="3647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</a:rPr>
              <a:t>Identify the domain and range:</a:t>
            </a:r>
          </a:p>
          <a:p>
            <a:pPr algn="l">
              <a:spcBef>
                <a:spcPct val="50000"/>
              </a:spcBef>
            </a:pPr>
            <a:r>
              <a:rPr lang="en-US" sz="6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</a:rPr>
              <a:t>        h(x)=</a:t>
            </a:r>
            <a:endParaRPr lang="en-US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charset="0"/>
            </a:endParaRPr>
          </a:p>
        </p:txBody>
      </p:sp>
      <p:graphicFrame>
        <p:nvGraphicFramePr>
          <p:cNvPr id="109568" name="Object 1024"/>
          <p:cNvGraphicFramePr>
            <a:graphicFrameLocks noChangeAspect="1"/>
          </p:cNvGraphicFramePr>
          <p:nvPr/>
        </p:nvGraphicFramePr>
        <p:xfrm>
          <a:off x="4300541" y="3886200"/>
          <a:ext cx="1643063" cy="13398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572" name="Equation" r:id="rId3" imgW="482400" imgH="393480" progId="Equation.DSMT4">
                  <p:embed/>
                </p:oleObj>
              </mc:Choice>
              <mc:Fallback>
                <p:oleObj name="Equation" r:id="rId3" imgW="482400" imgH="393480" progId="Equation.DSMT4">
                  <p:embed/>
                  <p:pic>
                    <p:nvPicPr>
                      <p:cNvPr id="0" name="Picture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00541" y="3886200"/>
                        <a:ext cx="1643063" cy="133985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FF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66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66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937</TotalTime>
  <Words>446</Words>
  <Application>Microsoft Office PowerPoint</Application>
  <PresentationFormat>On-screen Show (4:3)</PresentationFormat>
  <Paragraphs>152</Paragraphs>
  <Slides>53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55" baseType="lpstr">
      <vt:lpstr>Default Design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f(x+h) - f(x) h</vt:lpstr>
    </vt:vector>
  </TitlesOfParts>
  <Company>Hardin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Blank Jeopardy</dc:title>
  <dc:creator>Eleanor M. Savko</dc:creator>
  <cp:lastModifiedBy>Renee Cholkar</cp:lastModifiedBy>
  <cp:revision>55</cp:revision>
  <dcterms:created xsi:type="dcterms:W3CDTF">1998-08-19T17:45:48Z</dcterms:created>
  <dcterms:modified xsi:type="dcterms:W3CDTF">2016-11-17T12:06:45Z</dcterms:modified>
</cp:coreProperties>
</file>